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0393"/>
    <a:srgbClr val="0000CC"/>
    <a:srgbClr val="2A01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CFA608-B33E-4788-A996-3367DF7D27F1}" v="9" dt="2024-02-15T20:12:37.5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5201" autoAdjust="0"/>
  </p:normalViewPr>
  <p:slideViewPr>
    <p:cSldViewPr snapToGrid="0">
      <p:cViewPr varScale="1">
        <p:scale>
          <a:sx n="86" d="100"/>
          <a:sy n="86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nabas Kim" userId="a8fc8663c16de6ab" providerId="LiveId" clId="{63812B33-EAA1-40F1-AA5F-1E2097584DE9}"/>
    <pc:docChg chg="custSel modSld">
      <pc:chgData name="Barnabas Kim" userId="a8fc8663c16de6ab" providerId="LiveId" clId="{63812B33-EAA1-40F1-AA5F-1E2097584DE9}" dt="2024-02-16T00:41:21.332" v="229" actId="20577"/>
      <pc:docMkLst>
        <pc:docMk/>
      </pc:docMkLst>
      <pc:sldChg chg="modSp mod">
        <pc:chgData name="Barnabas Kim" userId="a8fc8663c16de6ab" providerId="LiveId" clId="{63812B33-EAA1-40F1-AA5F-1E2097584DE9}" dt="2024-02-16T00:39:29.512" v="214" actId="20577"/>
        <pc:sldMkLst>
          <pc:docMk/>
          <pc:sldMk cId="1168551448" sldId="258"/>
        </pc:sldMkLst>
        <pc:spChg chg="mod">
          <ac:chgData name="Barnabas Kim" userId="a8fc8663c16de6ab" providerId="LiveId" clId="{63812B33-EAA1-40F1-AA5F-1E2097584DE9}" dt="2024-02-16T00:38:30.923" v="186" actId="207"/>
          <ac:spMkLst>
            <pc:docMk/>
            <pc:sldMk cId="1168551448" sldId="258"/>
            <ac:spMk id="2" creationId="{9FFD576E-94F7-A7ED-2DB8-90D5A34CC132}"/>
          </ac:spMkLst>
        </pc:spChg>
        <pc:spChg chg="mod">
          <ac:chgData name="Barnabas Kim" userId="a8fc8663c16de6ab" providerId="LiveId" clId="{63812B33-EAA1-40F1-AA5F-1E2097584DE9}" dt="2024-02-16T00:39:29.512" v="214" actId="20577"/>
          <ac:spMkLst>
            <pc:docMk/>
            <pc:sldMk cId="1168551448" sldId="258"/>
            <ac:spMk id="3" creationId="{DECF42BC-CF38-1520-3103-FD2A59FB304E}"/>
          </ac:spMkLst>
        </pc:spChg>
      </pc:sldChg>
      <pc:sldChg chg="modSp mod">
        <pc:chgData name="Barnabas Kim" userId="a8fc8663c16de6ab" providerId="LiveId" clId="{63812B33-EAA1-40F1-AA5F-1E2097584DE9}" dt="2024-02-16T00:41:21.332" v="229" actId="20577"/>
        <pc:sldMkLst>
          <pc:docMk/>
          <pc:sldMk cId="3643929864" sldId="261"/>
        </pc:sldMkLst>
        <pc:spChg chg="mod">
          <ac:chgData name="Barnabas Kim" userId="a8fc8663c16de6ab" providerId="LiveId" clId="{63812B33-EAA1-40F1-AA5F-1E2097584DE9}" dt="2024-02-16T00:41:21.332" v="229" actId="20577"/>
          <ac:spMkLst>
            <pc:docMk/>
            <pc:sldMk cId="3643929864" sldId="261"/>
            <ac:spMk id="2" creationId="{E3CE0B4C-C5E4-17CC-243F-B1491D54A129}"/>
          </ac:spMkLst>
        </pc:spChg>
        <pc:picChg chg="mod">
          <ac:chgData name="Barnabas Kim" userId="a8fc8663c16de6ab" providerId="LiveId" clId="{63812B33-EAA1-40F1-AA5F-1E2097584DE9}" dt="2024-02-16T00:40:55.128" v="226" actId="14100"/>
          <ac:picMkLst>
            <pc:docMk/>
            <pc:sldMk cId="3643929864" sldId="261"/>
            <ac:picMk id="4" creationId="{1E8F2F75-C5F5-A262-E90A-84B3A2B3A21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2A1D9-4B5B-723C-A041-1450AFA3F8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sz="3200" dirty="0">
                <a:latin typeface="Aharoni" panose="020F0502020204030204" pitchFamily="2" charset="-79"/>
                <a:cs typeface="Aharoni" panose="020F0502020204030204" pitchFamily="2" charset="-79"/>
              </a:rPr>
              <a:t>Korean International Ministries</a:t>
            </a:r>
            <a:br>
              <a:rPr lang="en-US" altLang="ko-KR" dirty="0"/>
            </a:br>
            <a:r>
              <a:rPr lang="ko-KR" altLang="en-US" b="1" dirty="0">
                <a:solidFill>
                  <a:srgbClr val="740393"/>
                </a:solidFill>
              </a:rPr>
              <a:t>영상 선교 세미나</a:t>
            </a:r>
            <a:endParaRPr lang="en-US" b="1" dirty="0">
              <a:solidFill>
                <a:srgbClr val="740393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837308-1F29-9080-E4AD-C11E669BE4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847167"/>
            <a:ext cx="6815669" cy="1320802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b="1" dirty="0">
                <a:latin typeface="Gulim" panose="020B0600000101010101" pitchFamily="34" charset="-127"/>
                <a:ea typeface="Gulim" panose="020B0600000101010101" pitchFamily="34" charset="-127"/>
              </a:rPr>
              <a:t>2024.2.17</a:t>
            </a:r>
            <a:r>
              <a:rPr lang="ko-KR" altLang="en-US" b="1" dirty="0">
                <a:latin typeface="Gulim" panose="020B0600000101010101" pitchFamily="34" charset="-127"/>
                <a:ea typeface="Gulim" panose="020B0600000101010101" pitchFamily="34" charset="-127"/>
              </a:rPr>
              <a:t>일 제</a:t>
            </a:r>
            <a:r>
              <a:rPr lang="en-US" altLang="ko-KR" b="1" dirty="0">
                <a:latin typeface="Gulim" panose="020B0600000101010101" pitchFamily="34" charset="-127"/>
                <a:ea typeface="Gulim" panose="020B0600000101010101" pitchFamily="34" charset="-127"/>
              </a:rPr>
              <a:t>14</a:t>
            </a:r>
            <a:r>
              <a:rPr lang="ko-KR" altLang="en-US" b="1" dirty="0">
                <a:latin typeface="Gulim" panose="020B0600000101010101" pitchFamily="34" charset="-127"/>
                <a:ea typeface="Gulim" panose="020B0600000101010101" pitchFamily="34" charset="-127"/>
              </a:rPr>
              <a:t>회 세미나 주제</a:t>
            </a:r>
            <a:r>
              <a:rPr lang="en-US" altLang="ko-KR" b="1" dirty="0">
                <a:latin typeface="Gulim" panose="020B0600000101010101" pitchFamily="34" charset="-127"/>
                <a:ea typeface="Gulim" panose="020B0600000101010101" pitchFamily="34" charset="-127"/>
              </a:rPr>
              <a:t>:</a:t>
            </a:r>
          </a:p>
          <a:p>
            <a:r>
              <a:rPr lang="ko-KR" altLang="en-US" sz="3400" b="1" dirty="0">
                <a:solidFill>
                  <a:srgbClr val="0000CC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갇힌 자들을 긍휼히 여기시는 하나님</a:t>
            </a:r>
            <a:endParaRPr lang="en-US" altLang="ko-KR" sz="3400" b="1" dirty="0">
              <a:solidFill>
                <a:srgbClr val="0000CC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ko-KR" altLang="en-US" b="1" dirty="0">
                <a:latin typeface="Gulim" panose="020B0600000101010101" pitchFamily="34" charset="-127"/>
                <a:ea typeface="Gulim" panose="020B0600000101010101" pitchFamily="34" charset="-127"/>
              </a:rPr>
              <a:t>강의</a:t>
            </a:r>
            <a:r>
              <a:rPr lang="en-US" altLang="ko-KR" b="1" dirty="0">
                <a:latin typeface="Gulim" panose="020B0600000101010101" pitchFamily="34" charset="-127"/>
                <a:ea typeface="Gulim" panose="020B0600000101010101" pitchFamily="34" charset="-127"/>
              </a:rPr>
              <a:t>: </a:t>
            </a:r>
            <a:r>
              <a:rPr lang="ko-KR" altLang="en-US" b="1" dirty="0">
                <a:latin typeface="Gulim" panose="020B0600000101010101" pitchFamily="34" charset="-127"/>
                <a:ea typeface="Gulim" panose="020B0600000101010101" pitchFamily="34" charset="-127"/>
              </a:rPr>
              <a:t>바나바스 김경환 선교사 </a:t>
            </a:r>
            <a:r>
              <a:rPr lang="en-US" altLang="ko-KR" b="1" dirty="0">
                <a:latin typeface="Gulim" panose="020B0600000101010101" pitchFamily="34" charset="-127"/>
                <a:ea typeface="Gulim" panose="020B0600000101010101" pitchFamily="34" charset="-127"/>
              </a:rPr>
              <a:t>(KIM Mission </a:t>
            </a:r>
            <a:r>
              <a:rPr lang="ko-KR" altLang="en-US" b="1" dirty="0">
                <a:latin typeface="Gulim" panose="020B0600000101010101" pitchFamily="34" charset="-127"/>
                <a:ea typeface="Gulim" panose="020B0600000101010101" pitchFamily="34" charset="-127"/>
              </a:rPr>
              <a:t>대표</a:t>
            </a:r>
            <a:r>
              <a:rPr lang="en-US" altLang="ko-KR" b="1" dirty="0">
                <a:latin typeface="Gulim" panose="020B0600000101010101" pitchFamily="34" charset="-127"/>
                <a:ea typeface="Gulim" panose="020B0600000101010101" pitchFamily="34" charset="-127"/>
              </a:rPr>
              <a:t>)</a:t>
            </a:r>
            <a:endParaRPr lang="en-US" b="1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37569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86126-08DB-4245-9396-1F5D2A548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질의 응답과 나눔의 시간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88B1C-7A67-4811-4211-905257609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dirty="0">
                <a:latin typeface="+mj-ea"/>
                <a:ea typeface="+mj-ea"/>
              </a:rPr>
              <a:t>오늘 내용 가운데 질문 혹은 추가</a:t>
            </a:r>
            <a:r>
              <a:rPr lang="en-US" altLang="ko-KR" b="1" dirty="0">
                <a:latin typeface="+mj-ea"/>
                <a:ea typeface="+mj-ea"/>
              </a:rPr>
              <a:t>/</a:t>
            </a:r>
            <a:r>
              <a:rPr lang="ko-KR" altLang="en-US" b="1" dirty="0">
                <a:latin typeface="+mj-ea"/>
                <a:ea typeface="+mj-ea"/>
              </a:rPr>
              <a:t>정정하여 나누고 싶은 내용</a:t>
            </a:r>
            <a:endParaRPr lang="en-US" altLang="ko-KR" b="1" dirty="0">
              <a:latin typeface="+mj-ea"/>
              <a:ea typeface="+mj-ea"/>
            </a:endParaRPr>
          </a:p>
          <a:p>
            <a:endParaRPr lang="en-US" altLang="ko-KR" b="1" dirty="0">
              <a:latin typeface="+mj-ea"/>
              <a:ea typeface="+mj-ea"/>
            </a:endParaRPr>
          </a:p>
          <a:p>
            <a:r>
              <a:rPr lang="ko-KR" altLang="en-US" b="1" dirty="0">
                <a:latin typeface="+mj-ea"/>
                <a:ea typeface="+mj-ea"/>
              </a:rPr>
              <a:t>자신이 경험한 갇힌 자들을 위한 사역이 있으면 나누어 주세요</a:t>
            </a:r>
            <a:r>
              <a:rPr lang="en-US" altLang="ko-KR" b="1" dirty="0">
                <a:latin typeface="+mj-ea"/>
                <a:ea typeface="+mj-ea"/>
              </a:rPr>
              <a:t>.</a:t>
            </a:r>
          </a:p>
          <a:p>
            <a:endParaRPr lang="en-US" altLang="ko-KR" b="1" dirty="0">
              <a:latin typeface="+mj-ea"/>
              <a:ea typeface="+mj-ea"/>
            </a:endParaRPr>
          </a:p>
          <a:p>
            <a:r>
              <a:rPr lang="ko-KR" altLang="en-US" b="1" dirty="0">
                <a:latin typeface="+mj-ea"/>
                <a:ea typeface="+mj-ea"/>
              </a:rPr>
              <a:t>오늘 전체 강의와 나눔을 통해 배우고 느낀 소감을 나누어 주세요</a:t>
            </a:r>
            <a:r>
              <a:rPr lang="en-US" altLang="ko-KR" b="1" dirty="0">
                <a:latin typeface="+mj-ea"/>
                <a:ea typeface="+mj-ea"/>
              </a:rPr>
              <a:t>.</a:t>
            </a:r>
          </a:p>
          <a:p>
            <a:r>
              <a:rPr lang="ko-KR" altLang="en-US" sz="3000" b="1" dirty="0">
                <a:solidFill>
                  <a:srgbClr val="740393"/>
                </a:solidFill>
                <a:latin typeface="+mj-ea"/>
                <a:ea typeface="+mj-ea"/>
              </a:rPr>
              <a:t>감사합니다</a:t>
            </a:r>
            <a:r>
              <a:rPr lang="en-US" altLang="ko-KR" sz="3000" b="1" dirty="0">
                <a:solidFill>
                  <a:srgbClr val="740393"/>
                </a:solidFill>
                <a:latin typeface="+mj-ea"/>
                <a:ea typeface="+mj-ea"/>
              </a:rPr>
              <a:t>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902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088A9-CCE1-10AE-6ABD-AF2215F3C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82752"/>
          </a:xfrm>
        </p:spPr>
        <p:txBody>
          <a:bodyPr>
            <a:noAutofit/>
          </a:bodyPr>
          <a:lstStyle/>
          <a:p>
            <a:pPr algn="l"/>
            <a:r>
              <a:rPr lang="ko-KR" altLang="en-US" sz="2600" b="1" dirty="0"/>
              <a:t>미션 퍼스펙티브스 월드 크리스천 무브먼트 세미나 강의 교재인 </a:t>
            </a:r>
            <a:r>
              <a:rPr lang="en-US" altLang="ko-KR" sz="2600" b="1" dirty="0"/>
              <a:t>&lt;</a:t>
            </a:r>
            <a:r>
              <a:rPr lang="ko-KR" altLang="en-US" sz="2600" b="1" dirty="0"/>
              <a:t>세계선교 핵심관점</a:t>
            </a:r>
            <a:r>
              <a:rPr lang="en-US" altLang="ko-KR" sz="2600" b="1" dirty="0"/>
              <a:t>&gt;</a:t>
            </a:r>
            <a:r>
              <a:rPr lang="ko-KR" altLang="en-US" sz="2600" b="1" dirty="0"/>
              <a:t> 제</a:t>
            </a:r>
            <a:r>
              <a:rPr lang="en-US" altLang="ko-KR" sz="2600" b="1" dirty="0"/>
              <a:t>12</a:t>
            </a:r>
            <a:r>
              <a:rPr lang="ko-KR" altLang="en-US" sz="2600" b="1" dirty="0"/>
              <a:t>과</a:t>
            </a:r>
            <a:r>
              <a:rPr lang="en-US" altLang="ko-KR" sz="2600" b="1" dirty="0"/>
              <a:t> </a:t>
            </a:r>
            <a:r>
              <a:rPr lang="ko-KR" altLang="en-US" sz="2600" b="1" dirty="0"/>
              <a:t>기독교적 지역사회 개발 </a:t>
            </a:r>
            <a:r>
              <a:rPr lang="en-US" altLang="ko-KR" sz="2600" b="1" dirty="0"/>
              <a:t>(Christian Community Development, p. 80) </a:t>
            </a:r>
            <a:r>
              <a:rPr lang="ko-KR" altLang="en-US" sz="2600" b="1" dirty="0"/>
              <a:t>내용</a:t>
            </a:r>
            <a:r>
              <a:rPr lang="en-US" altLang="ko-KR" sz="2600" b="1" dirty="0"/>
              <a:t>:</a:t>
            </a:r>
            <a:endParaRPr lang="en-US" sz="2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FD2F0-9488-BABD-7D69-58DD940E8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946" y="2720899"/>
            <a:ext cx="10392937" cy="315497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ko-KR" altLang="en-US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마</a:t>
            </a:r>
            <a:r>
              <a:rPr lang="en-US" altLang="ko-KR" b="1" dirty="0">
                <a:solidFill>
                  <a:srgbClr val="FF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25:35-36 “</a:t>
            </a:r>
            <a:r>
              <a:rPr lang="ko-KR" altLang="en-US" b="1" dirty="0">
                <a:solidFill>
                  <a:srgbClr val="FF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내가 주릴 때에 너희가 먹을 것을 주었고</a:t>
            </a:r>
            <a:r>
              <a:rPr lang="en-US" altLang="ko-KR" b="1" dirty="0">
                <a:solidFill>
                  <a:srgbClr val="FF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ko-KR" altLang="en-US" b="1" dirty="0">
                <a:solidFill>
                  <a:srgbClr val="FF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목마를 때에 마시게 하였고</a:t>
            </a:r>
            <a:r>
              <a:rPr lang="en-US" altLang="ko-KR" b="1" dirty="0">
                <a:solidFill>
                  <a:srgbClr val="FF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ko-KR" altLang="en-US" b="1" dirty="0">
                <a:solidFill>
                  <a:srgbClr val="FF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나그네 되었을 때에 영접하였고</a:t>
            </a:r>
            <a:r>
              <a:rPr lang="en-US" altLang="ko-KR" b="1" dirty="0">
                <a:solidFill>
                  <a:srgbClr val="FF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ko-KR" altLang="en-US" b="1" dirty="0">
                <a:solidFill>
                  <a:srgbClr val="FF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헐벗었을 때에 옷을 입혔고</a:t>
            </a:r>
            <a:r>
              <a:rPr lang="en-US" altLang="ko-KR" b="1" dirty="0">
                <a:solidFill>
                  <a:srgbClr val="FF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ko-KR" altLang="en-US" b="1" dirty="0">
                <a:solidFill>
                  <a:srgbClr val="FF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병들었을 때에 돌보았고</a:t>
            </a:r>
            <a:r>
              <a:rPr lang="en-US" altLang="ko-KR" b="1" dirty="0">
                <a:solidFill>
                  <a:srgbClr val="FF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ko-KR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옥에 갇혔을 때 와서 보았느니라</a:t>
            </a:r>
            <a:r>
              <a:rPr lang="en-US" b="1" dirty="0">
                <a:solidFill>
                  <a:srgbClr val="FF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”</a:t>
            </a:r>
            <a:r>
              <a:rPr lang="en-US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CC"/>
                </a:solidFill>
                <a:effectLst/>
                <a:latin typeface="Aharoni" panose="020F0502020204030204" pitchFamily="2" charset="-79"/>
                <a:ea typeface="Malgun Gothic" panose="020B0503020000020004" pitchFamily="34" charset="-127"/>
                <a:cs typeface="Aharoni" panose="020F0502020204030204" pitchFamily="2" charset="-79"/>
              </a:rPr>
              <a:t>(</a:t>
            </a:r>
            <a:r>
              <a:rPr lang="en-US" dirty="0">
                <a:solidFill>
                  <a:srgbClr val="0000CC"/>
                </a:solidFill>
                <a:effectLst/>
                <a:latin typeface="Aharoni" panose="020F0502020204030204" pitchFamily="2" charset="-79"/>
                <a:ea typeface="Batang" panose="02030600000101010101" pitchFamily="18" charset="-127"/>
                <a:cs typeface="Aharoni" panose="020F0502020204030204" pitchFamily="2" charset="-79"/>
              </a:rPr>
              <a:t>I was in prison and you came to visit me.</a:t>
            </a:r>
            <a:r>
              <a:rPr lang="en-US" dirty="0">
                <a:solidFill>
                  <a:srgbClr val="0000CC"/>
                </a:solidFill>
                <a:effectLst/>
                <a:latin typeface="Aharoni" panose="020F0502020204030204" pitchFamily="2" charset="-79"/>
                <a:ea typeface="Malgun Gothic" panose="020B0503020000020004" pitchFamily="34" charset="-127"/>
                <a:cs typeface="Aharoni" panose="020F0502020204030204" pitchFamily="2" charset="-79"/>
              </a:rPr>
              <a:t>) </a:t>
            </a:r>
          </a:p>
          <a:p>
            <a:pPr marL="0" indent="0">
              <a:buNone/>
            </a:pPr>
            <a:r>
              <a:rPr lang="en-US" sz="1800" dirty="0">
                <a:effectLst/>
                <a:latin typeface="Batang" panose="02030600000101010101" pitchFamily="18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– </a:t>
            </a:r>
            <a:r>
              <a:rPr lang="ko-KR" sz="2600" b="1" dirty="0">
                <a:effectLst/>
                <a:latin typeface="Batang" panose="02030600000101010101" pitchFamily="18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국제 기독교인 관심 </a:t>
            </a:r>
            <a:r>
              <a:rPr lang="en-US" sz="2600" dirty="0">
                <a:solidFill>
                  <a:schemeClr val="tx1"/>
                </a:solidFill>
                <a:effectLst/>
                <a:latin typeface="Batang" panose="02030600000101010101" pitchFamily="18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(</a:t>
            </a:r>
            <a:r>
              <a:rPr lang="en-US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International Christian Concern</a:t>
            </a:r>
            <a:r>
              <a:rPr lang="en-US" sz="2600" dirty="0">
                <a:solidFill>
                  <a:schemeClr val="tx1"/>
                </a:solidFill>
                <a:effectLst/>
                <a:latin typeface="Batang" panose="02030600000101010101" pitchFamily="18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)</a:t>
            </a:r>
            <a:r>
              <a:rPr lang="ko-KR" sz="2600" dirty="0">
                <a:solidFill>
                  <a:schemeClr val="tx1"/>
                </a:solidFill>
                <a:effectLst/>
                <a:latin typeface="Batang" panose="02030600000101010101" pitchFamily="18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은 이렇게 밝히고 있다</a:t>
            </a:r>
            <a:r>
              <a:rPr lang="en-US" sz="2600" dirty="0">
                <a:solidFill>
                  <a:schemeClr val="tx1"/>
                </a:solidFill>
                <a:effectLst/>
                <a:latin typeface="Batang" panose="02030600000101010101" pitchFamily="18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en-US" sz="2600" b="1" dirty="0">
                <a:solidFill>
                  <a:srgbClr val="740393"/>
                </a:solidFill>
                <a:effectLst/>
                <a:latin typeface="Batang" panose="02030600000101010101" pitchFamily="18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“20</a:t>
            </a:r>
            <a:r>
              <a:rPr lang="ko-KR" sz="2600" b="1" dirty="0">
                <a:solidFill>
                  <a:srgbClr val="740393"/>
                </a:solidFill>
                <a:effectLst/>
                <a:latin typeface="Batang" panose="02030600000101010101" pitchFamily="18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세기 에는 이전의 모든 세기를 다 합한 것보다 더 많은 그리스도인들이 신앙 때문에 핍박 받고 순교당하고 있다</a:t>
            </a:r>
            <a:r>
              <a:rPr lang="en-US" sz="2600" b="1" dirty="0">
                <a:solidFill>
                  <a:srgbClr val="740393"/>
                </a:solidFill>
                <a:effectLst/>
                <a:latin typeface="Batang" panose="02030600000101010101" pitchFamily="18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ko-KR" sz="2600" b="1" dirty="0">
                <a:solidFill>
                  <a:srgbClr val="740393"/>
                </a:solidFill>
                <a:effectLst/>
                <a:highlight>
                  <a:srgbClr val="FFFF00"/>
                </a:highlight>
                <a:latin typeface="Batang" panose="02030600000101010101" pitchFamily="18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모든 그리스도인의</a:t>
            </a:r>
            <a:r>
              <a:rPr lang="en-US" sz="2600" b="1" dirty="0">
                <a:solidFill>
                  <a:srgbClr val="740393"/>
                </a:solidFill>
                <a:effectLst/>
                <a:highlight>
                  <a:srgbClr val="FFFF00"/>
                </a:highlight>
                <a:latin typeface="Batang" panose="02030600000101010101" pitchFamily="18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 3</a:t>
            </a:r>
            <a:r>
              <a:rPr lang="ko-KR" sz="2600" b="1" dirty="0">
                <a:solidFill>
                  <a:srgbClr val="740393"/>
                </a:solidFill>
                <a:effectLst/>
                <a:highlight>
                  <a:srgbClr val="FFFF00"/>
                </a:highlight>
                <a:latin typeface="Batang" panose="02030600000101010101" pitchFamily="18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분의</a:t>
            </a:r>
            <a:r>
              <a:rPr lang="en-US" sz="2600" b="1" dirty="0">
                <a:solidFill>
                  <a:srgbClr val="740393"/>
                </a:solidFill>
                <a:effectLst/>
                <a:highlight>
                  <a:srgbClr val="FFFF00"/>
                </a:highlight>
                <a:latin typeface="Batang" panose="02030600000101010101" pitchFamily="18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2</a:t>
            </a:r>
            <a:r>
              <a:rPr lang="ko-KR" sz="2600" b="1" dirty="0">
                <a:solidFill>
                  <a:srgbClr val="740393"/>
                </a:solidFill>
                <a:effectLst/>
                <a:latin typeface="Batang" panose="02030600000101010101" pitchFamily="18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가 오늘날 갖가지로 핍박받는 지역에서 살고 있다</a:t>
            </a:r>
            <a:r>
              <a:rPr lang="en-US" sz="2600" b="1" dirty="0">
                <a:solidFill>
                  <a:srgbClr val="740393"/>
                </a:solidFill>
                <a:effectLst/>
                <a:latin typeface="Batang" panose="02030600000101010101" pitchFamily="18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. </a:t>
            </a:r>
            <a:r>
              <a:rPr lang="ko-KR" sz="2600" b="1" dirty="0">
                <a:solidFill>
                  <a:srgbClr val="740393"/>
                </a:solidFill>
                <a:effectLst/>
                <a:latin typeface="Batang" panose="02030600000101010101" pitchFamily="18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거기에는 자유를 상실하는 것</a:t>
            </a:r>
            <a:r>
              <a:rPr lang="en-US" sz="2600" b="1" dirty="0">
                <a:solidFill>
                  <a:srgbClr val="740393"/>
                </a:solidFill>
                <a:effectLst/>
                <a:latin typeface="Batang" panose="02030600000101010101" pitchFamily="18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ko-KR" sz="2600" b="1" dirty="0">
                <a:solidFill>
                  <a:srgbClr val="740393"/>
                </a:solidFill>
                <a:effectLst/>
                <a:latin typeface="Batang" panose="02030600000101010101" pitchFamily="18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차별</a:t>
            </a:r>
            <a:r>
              <a:rPr lang="en-US" sz="2600" b="1" dirty="0">
                <a:solidFill>
                  <a:srgbClr val="740393"/>
                </a:solidFill>
                <a:effectLst/>
                <a:latin typeface="Batang" panose="02030600000101010101" pitchFamily="18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ko-KR" sz="2600" b="1" dirty="0">
                <a:solidFill>
                  <a:srgbClr val="740393"/>
                </a:solidFill>
                <a:effectLst/>
                <a:latin typeface="Batang" panose="02030600000101010101" pitchFamily="18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투옥</a:t>
            </a:r>
            <a:r>
              <a:rPr lang="en-US" sz="2600" b="1" dirty="0">
                <a:solidFill>
                  <a:srgbClr val="740393"/>
                </a:solidFill>
                <a:effectLst/>
                <a:latin typeface="Batang" panose="02030600000101010101" pitchFamily="18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ko-KR" sz="2600" b="1" dirty="0">
                <a:solidFill>
                  <a:srgbClr val="740393"/>
                </a:solidFill>
                <a:effectLst/>
                <a:latin typeface="Batang" panose="02030600000101010101" pitchFamily="18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노예 가 되는 것</a:t>
            </a:r>
            <a:r>
              <a:rPr lang="en-US" sz="2600" b="1" dirty="0">
                <a:solidFill>
                  <a:srgbClr val="740393"/>
                </a:solidFill>
                <a:effectLst/>
                <a:latin typeface="Batang" panose="02030600000101010101" pitchFamily="18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ko-KR" sz="2600" b="1" dirty="0">
                <a:solidFill>
                  <a:srgbClr val="740393"/>
                </a:solidFill>
                <a:effectLst/>
                <a:latin typeface="Batang" panose="02030600000101010101" pitchFamily="18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고문 등이 포함된다</a:t>
            </a:r>
            <a:r>
              <a:rPr lang="en-US" sz="2600" b="1" dirty="0">
                <a:solidFill>
                  <a:srgbClr val="740393"/>
                </a:solidFill>
                <a:effectLst/>
                <a:latin typeface="Batang" panose="02030600000101010101" pitchFamily="18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.” </a:t>
            </a:r>
            <a:endParaRPr lang="en-US" sz="2600" b="1" dirty="0">
              <a:solidFill>
                <a:srgbClr val="740393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116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D576E-94F7-A7ED-2DB8-90D5A34CC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982132"/>
            <a:ext cx="10562533" cy="1315019"/>
          </a:xfrm>
        </p:spPr>
        <p:txBody>
          <a:bodyPr>
            <a:normAutofit fontScale="90000"/>
          </a:bodyPr>
          <a:lstStyle/>
          <a:p>
            <a:r>
              <a:rPr lang="ko-KR" altLang="en-US" sz="3400" b="1" dirty="0">
                <a:solidFill>
                  <a:srgbClr val="FF0000"/>
                </a:solidFill>
              </a:rPr>
              <a:t>하나님은 갇힌자들을 긍휼히 여기시며 그들을 준비시키신다</a:t>
            </a:r>
            <a:r>
              <a:rPr lang="en-US" altLang="ko-KR" sz="3400" b="1" dirty="0">
                <a:solidFill>
                  <a:srgbClr val="FF0000"/>
                </a:solidFill>
              </a:rPr>
              <a:t>.</a:t>
            </a:r>
            <a:br>
              <a:rPr lang="en-US" altLang="ko-KR" sz="3400" b="1" dirty="0"/>
            </a:br>
            <a:r>
              <a:rPr lang="ko-KR" altLang="en-US" sz="3400" b="1" dirty="0"/>
              <a:t>성경에 기록된 갇힌자들</a:t>
            </a:r>
            <a:r>
              <a:rPr lang="en-US" altLang="ko-KR" sz="3400" b="1" dirty="0"/>
              <a:t>:</a:t>
            </a:r>
            <a:endParaRPr lang="en-US" sz="3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F42BC-CF38-1520-3103-FD2A59FB3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013" y="2924070"/>
            <a:ext cx="10410092" cy="2803490"/>
          </a:xfrm>
        </p:spPr>
        <p:txBody>
          <a:bodyPr>
            <a:normAutofit fontScale="92500" lnSpcReduction="20000"/>
          </a:bodyPr>
          <a:lstStyle/>
          <a:p>
            <a:r>
              <a:rPr lang="ko-KR" altLang="en-US" b="1" dirty="0">
                <a:latin typeface="+mj-ea"/>
                <a:ea typeface="+mj-ea"/>
              </a:rPr>
              <a:t>유대인 </a:t>
            </a:r>
            <a:r>
              <a:rPr lang="ko-KR" altLang="en-US" sz="2400" b="1" dirty="0">
                <a:latin typeface="+mj-ea"/>
                <a:ea typeface="+mj-ea"/>
              </a:rPr>
              <a:t>바벨론 포로들 </a:t>
            </a:r>
            <a:r>
              <a:rPr lang="en-US" altLang="ko-KR" sz="2400" b="1" dirty="0">
                <a:latin typeface="+mj-ea"/>
                <a:ea typeface="+mj-ea"/>
              </a:rPr>
              <a:t>– </a:t>
            </a:r>
            <a:r>
              <a:rPr lang="en-US" altLang="ko-KR" sz="2400" b="1" dirty="0">
                <a:highlight>
                  <a:srgbClr val="FFFF00"/>
                </a:highlight>
                <a:latin typeface="+mj-ea"/>
                <a:ea typeface="+mj-ea"/>
              </a:rPr>
              <a:t>“</a:t>
            </a:r>
            <a:r>
              <a:rPr lang="ko-KR" altLang="en-US" sz="2400" b="1" dirty="0">
                <a:highlight>
                  <a:srgbClr val="FFFF00"/>
                </a:highlight>
                <a:latin typeface="+mj-ea"/>
                <a:ea typeface="+mj-ea"/>
              </a:rPr>
              <a:t>우리가 바벨론의 여러 강변 거기에 앉아서 시온을 기억하며 울었도다</a:t>
            </a:r>
            <a:r>
              <a:rPr lang="en-US" altLang="ko-KR" sz="2400" b="1" dirty="0">
                <a:highlight>
                  <a:srgbClr val="FFFF00"/>
                </a:highlight>
                <a:latin typeface="+mj-ea"/>
                <a:ea typeface="+mj-ea"/>
              </a:rPr>
              <a:t>.” </a:t>
            </a:r>
            <a:r>
              <a:rPr lang="en-US" altLang="ko-KR" sz="2400" b="1" dirty="0">
                <a:latin typeface="+mj-ea"/>
                <a:ea typeface="+mj-ea"/>
              </a:rPr>
              <a:t>(</a:t>
            </a:r>
            <a:r>
              <a:rPr lang="ko-KR" altLang="en-US" sz="2400" b="1" dirty="0">
                <a:latin typeface="+mj-ea"/>
                <a:ea typeface="+mj-ea"/>
              </a:rPr>
              <a:t>시</a:t>
            </a:r>
            <a:r>
              <a:rPr lang="en-US" altLang="ko-KR" sz="2400" b="1" dirty="0">
                <a:latin typeface="+mj-ea"/>
                <a:ea typeface="+mj-ea"/>
              </a:rPr>
              <a:t>137:1)</a:t>
            </a:r>
          </a:p>
          <a:p>
            <a:r>
              <a:rPr lang="ko-KR" altLang="en-US" b="1" dirty="0">
                <a:latin typeface="+mj-ea"/>
                <a:ea typeface="+mj-ea"/>
              </a:rPr>
              <a:t>하나님의 뜻과 영광 위해 갇혔던 요셉</a:t>
            </a:r>
            <a:r>
              <a:rPr lang="en-US" altLang="ko-KR" b="1" dirty="0">
                <a:latin typeface="+mj-ea"/>
                <a:ea typeface="+mj-ea"/>
              </a:rPr>
              <a:t>, </a:t>
            </a:r>
            <a:r>
              <a:rPr lang="ko-KR" altLang="en-US" b="1" dirty="0">
                <a:latin typeface="+mj-ea"/>
                <a:ea typeface="+mj-ea"/>
              </a:rPr>
              <a:t>다니엘과 세 친구들</a:t>
            </a:r>
            <a:r>
              <a:rPr lang="en-US" altLang="ko-KR" b="1" dirty="0">
                <a:latin typeface="+mj-ea"/>
                <a:ea typeface="+mj-ea"/>
              </a:rPr>
              <a:t>, </a:t>
            </a:r>
            <a:r>
              <a:rPr lang="ko-KR" altLang="en-US" b="1" dirty="0">
                <a:latin typeface="+mj-ea"/>
                <a:ea typeface="+mj-ea"/>
              </a:rPr>
              <a:t>선지자 예레미야</a:t>
            </a:r>
            <a:r>
              <a:rPr lang="en-US" altLang="ko-KR" b="1" dirty="0">
                <a:latin typeface="+mj-ea"/>
                <a:ea typeface="+mj-ea"/>
              </a:rPr>
              <a:t> </a:t>
            </a:r>
            <a:r>
              <a:rPr lang="ko-KR" altLang="en-US" b="1" dirty="0">
                <a:latin typeface="+mj-ea"/>
                <a:ea typeface="+mj-ea"/>
              </a:rPr>
              <a:t>등</a:t>
            </a:r>
            <a:endParaRPr lang="en-US" altLang="ko-KR" b="1" dirty="0">
              <a:latin typeface="+mj-ea"/>
              <a:ea typeface="+mj-ea"/>
            </a:endParaRPr>
          </a:p>
          <a:p>
            <a:r>
              <a:rPr lang="ko-KR" altLang="en-US" b="1" dirty="0">
                <a:solidFill>
                  <a:srgbClr val="0000CC"/>
                </a:solidFill>
                <a:latin typeface="+mj-ea"/>
                <a:ea typeface="+mj-ea"/>
              </a:rPr>
              <a:t>하나님께서는 성경 속에서 포로되어 자유가 없거나 옥에 갇힌 자들을 긍휼히 여기시고</a:t>
            </a:r>
            <a:r>
              <a:rPr lang="en-US" altLang="ko-KR" b="1" dirty="0">
                <a:solidFill>
                  <a:srgbClr val="0000CC"/>
                </a:solidFill>
                <a:latin typeface="+mj-ea"/>
                <a:ea typeface="+mj-ea"/>
              </a:rPr>
              <a:t>, </a:t>
            </a:r>
            <a:r>
              <a:rPr lang="ko-KR" altLang="en-US" b="1" dirty="0">
                <a:solidFill>
                  <a:srgbClr val="0000CC"/>
                </a:solidFill>
                <a:latin typeface="+mj-ea"/>
                <a:ea typeface="+mj-ea"/>
              </a:rPr>
              <a:t>그들의 기도를 들으셨다</a:t>
            </a:r>
            <a:r>
              <a:rPr lang="en-US" altLang="ko-KR" b="1" dirty="0">
                <a:solidFill>
                  <a:srgbClr val="0000CC"/>
                </a:solidFill>
                <a:latin typeface="+mj-ea"/>
                <a:ea typeface="+mj-ea"/>
              </a:rPr>
              <a:t>. </a:t>
            </a:r>
            <a:r>
              <a:rPr lang="ko-KR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</a:rPr>
              <a:t>그리고 감옥에서 그들을 거듭나게 하시고 하나님 나라의 일꾼으로 다듬으셨다</a:t>
            </a:r>
            <a:r>
              <a:rPr lang="en-US" altLang="ko-KR" b="1" dirty="0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</a:rPr>
              <a:t>.</a:t>
            </a:r>
          </a:p>
          <a:p>
            <a:r>
              <a:rPr lang="ko-KR" altLang="en-US" b="1" dirty="0">
                <a:solidFill>
                  <a:schemeClr val="tx1"/>
                </a:solidFill>
                <a:highlight>
                  <a:srgbClr val="FFFF00"/>
                </a:highlight>
                <a:latin typeface="+mj-ea"/>
                <a:ea typeface="+mj-ea"/>
              </a:rPr>
              <a:t>우리도 하나님의 긍휼하심을 따라 복음과 사랑과 위대한 소망으로 갇힌자들에게 다가가야 한다</a:t>
            </a:r>
            <a:r>
              <a:rPr lang="en-US" altLang="ko-KR" b="1" dirty="0">
                <a:solidFill>
                  <a:schemeClr val="tx1"/>
                </a:solidFill>
                <a:highlight>
                  <a:srgbClr val="FFFF00"/>
                </a:highlight>
                <a:latin typeface="+mj-ea"/>
                <a:ea typeface="+mj-ea"/>
              </a:rPr>
              <a:t>.</a:t>
            </a:r>
            <a:endParaRPr lang="en-US" dirty="0">
              <a:solidFill>
                <a:schemeClr val="tx1"/>
              </a:solidFill>
              <a:highlight>
                <a:srgbClr val="FFFF00"/>
              </a:highligh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68551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C5D6A-81C0-A25C-068C-C960DDF07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554" y="2556932"/>
            <a:ext cx="10493083" cy="3318936"/>
          </a:xfrm>
        </p:spPr>
        <p:txBody>
          <a:bodyPr>
            <a:normAutofit fontScale="70000" lnSpcReduction="20000"/>
          </a:bodyPr>
          <a:lstStyle/>
          <a:p>
            <a:r>
              <a:rPr lang="ko-KR" altLang="en-US" sz="2600" b="1" dirty="0">
                <a:latin typeface="+mj-ea"/>
                <a:ea typeface="+mj-ea"/>
              </a:rPr>
              <a:t>전쟁포로들</a:t>
            </a:r>
            <a:r>
              <a:rPr lang="en-US" altLang="ko-KR" sz="2600" b="1" dirty="0">
                <a:latin typeface="+mj-ea"/>
                <a:ea typeface="+mj-ea"/>
              </a:rPr>
              <a:t>: </a:t>
            </a:r>
            <a:r>
              <a:rPr lang="ko-KR" altLang="en-US" sz="2600" b="1" dirty="0">
                <a:highlight>
                  <a:srgbClr val="FFFF00"/>
                </a:highlight>
                <a:latin typeface="+mj-ea"/>
                <a:ea typeface="+mj-ea"/>
              </a:rPr>
              <a:t>러시아에 포로된 </a:t>
            </a:r>
            <a:endParaRPr lang="en-US" altLang="ko-KR" sz="2600" b="1" dirty="0">
              <a:highlight>
                <a:srgbClr val="FFFF00"/>
              </a:highlight>
              <a:latin typeface="+mj-ea"/>
              <a:ea typeface="+mj-ea"/>
            </a:endParaRPr>
          </a:p>
          <a:p>
            <a:pPr marL="0" indent="0">
              <a:buNone/>
            </a:pPr>
            <a:r>
              <a:rPr lang="ko-KR" altLang="en-US" sz="2600" b="1" dirty="0">
                <a:highlight>
                  <a:srgbClr val="FFFF00"/>
                </a:highlight>
                <a:latin typeface="+mj-ea"/>
                <a:ea typeface="+mj-ea"/>
              </a:rPr>
              <a:t>우크라이나인 전쟁 포로들 </a:t>
            </a:r>
            <a:r>
              <a:rPr lang="en-US" altLang="ko-KR" sz="2600" b="1" dirty="0">
                <a:latin typeface="+mj-ea"/>
                <a:ea typeface="+mj-ea"/>
              </a:rPr>
              <a:t>-</a:t>
            </a:r>
            <a:r>
              <a:rPr lang="ko-KR" altLang="en-US" sz="2600" b="1" dirty="0">
                <a:latin typeface="+mj-ea"/>
                <a:ea typeface="+mj-ea"/>
              </a:rPr>
              <a:t>볼로디미르 </a:t>
            </a:r>
            <a:endParaRPr lang="en-US" altLang="ko-KR" sz="2600" b="1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ko-KR" altLang="en-US" sz="2600" b="1" dirty="0">
                <a:latin typeface="+mj-ea"/>
                <a:ea typeface="+mj-ea"/>
              </a:rPr>
              <a:t>체마부르소프 </a:t>
            </a:r>
            <a:r>
              <a:rPr lang="en-US" altLang="ko-KR" sz="2600" b="1" dirty="0">
                <a:latin typeface="+mj-ea"/>
                <a:ea typeface="+mj-ea"/>
              </a:rPr>
              <a:t>(41</a:t>
            </a:r>
            <a:r>
              <a:rPr lang="ko-KR" altLang="en-US" sz="2600" b="1" dirty="0">
                <a:latin typeface="+mj-ea"/>
                <a:ea typeface="+mj-ea"/>
              </a:rPr>
              <a:t>세</a:t>
            </a:r>
            <a:r>
              <a:rPr lang="en-US" altLang="ko-KR" sz="2600" b="1" dirty="0">
                <a:latin typeface="+mj-ea"/>
                <a:ea typeface="+mj-ea"/>
              </a:rPr>
              <a:t>) </a:t>
            </a:r>
            <a:r>
              <a:rPr lang="ko-KR" altLang="en-US" sz="2600" b="1" dirty="0">
                <a:latin typeface="+mj-ea"/>
                <a:ea typeface="+mj-ea"/>
              </a:rPr>
              <a:t>의 </a:t>
            </a:r>
            <a:r>
              <a:rPr lang="en-US" altLang="ko-KR" sz="2600" b="1" dirty="0">
                <a:latin typeface="+mj-ea"/>
                <a:ea typeface="+mj-ea"/>
              </a:rPr>
              <a:t>20</a:t>
            </a:r>
            <a:r>
              <a:rPr lang="ko-KR" altLang="en-US" sz="2600" b="1" dirty="0">
                <a:latin typeface="+mj-ea"/>
                <a:ea typeface="+mj-ea"/>
              </a:rPr>
              <a:t>개월 전 모습 최근 </a:t>
            </a:r>
            <a:endParaRPr lang="en-US" altLang="ko-KR" sz="2600" b="1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ko-KR" altLang="en-US" sz="2600" b="1" dirty="0">
                <a:latin typeface="+mj-ea"/>
                <a:ea typeface="+mj-ea"/>
              </a:rPr>
              <a:t>모습 </a:t>
            </a:r>
            <a:r>
              <a:rPr lang="en-US" altLang="ko-KR" sz="2600" b="1" dirty="0">
                <a:latin typeface="+mj-ea"/>
                <a:ea typeface="+mj-ea"/>
              </a:rPr>
              <a:t>(2024.2.15</a:t>
            </a:r>
            <a:r>
              <a:rPr lang="ko-KR" altLang="en-US" sz="2600" b="1" dirty="0">
                <a:latin typeface="+mj-ea"/>
                <a:ea typeface="+mj-ea"/>
              </a:rPr>
              <a:t>일자 조선일보</a:t>
            </a:r>
            <a:r>
              <a:rPr lang="en-US" altLang="ko-KR" sz="2600" b="1" dirty="0">
                <a:latin typeface="+mj-ea"/>
                <a:ea typeface="+mj-ea"/>
              </a:rPr>
              <a:t>)</a:t>
            </a:r>
            <a:r>
              <a:rPr lang="ko-KR" altLang="en-US" sz="2600" b="1" dirty="0">
                <a:latin typeface="+mj-ea"/>
                <a:ea typeface="+mj-ea"/>
              </a:rPr>
              <a:t> </a:t>
            </a:r>
            <a:endParaRPr lang="en-US" altLang="ko-KR" sz="2600" b="1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ko-KR" sz="2600" b="1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ko-KR" altLang="en-US" sz="2600" b="1" dirty="0">
                <a:highlight>
                  <a:srgbClr val="FFFF00"/>
                </a:highlight>
                <a:latin typeface="+mj-ea"/>
                <a:ea typeface="+mj-ea"/>
              </a:rPr>
              <a:t>팔레스타인에 납치되어 갇혀있는 이스라엘 국민들</a:t>
            </a:r>
            <a:endParaRPr lang="en-US" altLang="ko-KR" sz="2600" b="1" dirty="0">
              <a:highlight>
                <a:srgbClr val="FFFF00"/>
              </a:highlight>
              <a:latin typeface="+mj-ea"/>
              <a:ea typeface="+mj-ea"/>
            </a:endParaRPr>
          </a:p>
          <a:p>
            <a:pPr marL="0" indent="0">
              <a:buNone/>
            </a:pPr>
            <a:endParaRPr lang="en-US" sz="2600" b="1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sz="2600" b="1" dirty="0">
                <a:solidFill>
                  <a:srgbClr val="FF0000"/>
                </a:solidFill>
                <a:latin typeface="+mj-ea"/>
                <a:ea typeface="+mj-ea"/>
              </a:rPr>
              <a:t>6.25</a:t>
            </a:r>
            <a:r>
              <a:rPr lang="ko-KR" altLang="en-US" sz="2600" b="1" dirty="0">
                <a:solidFill>
                  <a:srgbClr val="FF0000"/>
                </a:solidFill>
                <a:latin typeface="+mj-ea"/>
                <a:ea typeface="+mj-ea"/>
              </a:rPr>
              <a:t>동란 때 납북된 대한민국 국군</a:t>
            </a:r>
            <a:endParaRPr lang="en-US" altLang="ko-KR" sz="26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ko-KR" altLang="en-US" sz="2600" b="1" dirty="0">
                <a:solidFill>
                  <a:srgbClr val="FF0000"/>
                </a:solidFill>
                <a:latin typeface="+mj-ea"/>
                <a:ea typeface="+mj-ea"/>
              </a:rPr>
              <a:t>포로 </a:t>
            </a:r>
            <a:r>
              <a:rPr lang="en-US" altLang="ko-KR" sz="2600" b="1" dirty="0">
                <a:solidFill>
                  <a:srgbClr val="FF0000"/>
                </a:solidFill>
                <a:latin typeface="+mj-ea"/>
                <a:ea typeface="+mj-ea"/>
              </a:rPr>
              <a:t>5000-2</a:t>
            </a:r>
            <a:r>
              <a:rPr lang="ko-KR" altLang="en-US" sz="2600" b="1" dirty="0">
                <a:solidFill>
                  <a:srgbClr val="FF0000"/>
                </a:solidFill>
                <a:latin typeface="+mj-ea"/>
                <a:ea typeface="+mj-ea"/>
              </a:rPr>
              <a:t>만</a:t>
            </a:r>
            <a:r>
              <a:rPr lang="en-US" altLang="ko-KR" sz="2600" b="1" dirty="0">
                <a:solidFill>
                  <a:srgbClr val="FF0000"/>
                </a:solidFill>
                <a:latin typeface="+mj-ea"/>
                <a:ea typeface="+mj-ea"/>
              </a:rPr>
              <a:t>5000</a:t>
            </a:r>
            <a:r>
              <a:rPr lang="ko-KR" altLang="en-US" sz="2600" b="1" dirty="0">
                <a:solidFill>
                  <a:srgbClr val="FF0000"/>
                </a:solidFill>
                <a:latin typeface="+mj-ea"/>
                <a:ea typeface="+mj-ea"/>
              </a:rPr>
              <a:t>명</a:t>
            </a:r>
            <a:r>
              <a:rPr lang="en-US" altLang="ko-KR" sz="2600" b="1" dirty="0">
                <a:solidFill>
                  <a:srgbClr val="FF0000"/>
                </a:solidFill>
                <a:latin typeface="+mj-ea"/>
                <a:ea typeface="+mj-ea"/>
              </a:rPr>
              <a:t>: 71</a:t>
            </a:r>
            <a:r>
              <a:rPr lang="ko-KR" altLang="en-US" sz="2600" b="1" dirty="0">
                <a:solidFill>
                  <a:srgbClr val="FF0000"/>
                </a:solidFill>
                <a:latin typeface="+mj-ea"/>
                <a:ea typeface="+mj-ea"/>
              </a:rPr>
              <a:t>년째 북한에 잡혀있어 </a:t>
            </a:r>
            <a:r>
              <a:rPr lang="en-US" altLang="ko-KR" sz="2600" b="1" dirty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ko-KR" altLang="en-US" sz="2600" b="1" dirty="0">
                <a:solidFill>
                  <a:srgbClr val="FF0000"/>
                </a:solidFill>
                <a:latin typeface="+mj-ea"/>
                <a:ea typeface="+mj-ea"/>
              </a:rPr>
              <a:t>대부분 사망 혹은 </a:t>
            </a:r>
            <a:r>
              <a:rPr lang="en-US" altLang="ko-KR" sz="2600" b="1" dirty="0">
                <a:solidFill>
                  <a:srgbClr val="FF0000"/>
                </a:solidFill>
                <a:latin typeface="+mj-ea"/>
                <a:ea typeface="+mj-ea"/>
              </a:rPr>
              <a:t>92</a:t>
            </a:r>
            <a:r>
              <a:rPr lang="ko-KR" altLang="en-US" sz="2600" b="1" dirty="0">
                <a:solidFill>
                  <a:srgbClr val="FF0000"/>
                </a:solidFill>
                <a:latin typeface="+mj-ea"/>
                <a:ea typeface="+mj-ea"/>
              </a:rPr>
              <a:t>세 이상 고령</a:t>
            </a:r>
            <a:r>
              <a:rPr lang="en-US" altLang="ko-KR" sz="2600" b="1" dirty="0">
                <a:solidFill>
                  <a:srgbClr val="FF0000"/>
                </a:solidFill>
                <a:latin typeface="+mj-ea"/>
                <a:ea typeface="+mj-ea"/>
              </a:rPr>
              <a:t>)</a:t>
            </a:r>
            <a:endParaRPr lang="en-US" sz="26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D0E8B7-83F2-A1B4-D71F-0F9CFE004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554" y="897967"/>
            <a:ext cx="9845893" cy="12436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A2BCA6-C770-2051-2708-E1D3E51DB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186" y="454688"/>
            <a:ext cx="5710814" cy="45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32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7577F-EFD9-8CD5-02A5-7DB0BD3C7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894303"/>
            <a:ext cx="9601196" cy="1045030"/>
          </a:xfrm>
        </p:spPr>
        <p:txBody>
          <a:bodyPr>
            <a:normAutofit/>
          </a:bodyPr>
          <a:lstStyle/>
          <a:p>
            <a:pPr algn="l"/>
            <a:r>
              <a:rPr lang="ko-KR" altLang="en-US" dirty="0"/>
              <a:t>갇힌자들의 예</a:t>
            </a:r>
            <a:r>
              <a:rPr lang="en-US" altLang="ko-KR" dirty="0"/>
              <a:t>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5F6FE-3C9C-ECFE-146A-F4F5F499C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965" y="2556932"/>
            <a:ext cx="10812026" cy="3318936"/>
          </a:xfrm>
        </p:spPr>
        <p:txBody>
          <a:bodyPr>
            <a:normAutofit fontScale="2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ko-KR" altLang="en-US" sz="10400" dirty="0">
                <a:latin typeface="+mj-ea"/>
                <a:ea typeface="+mj-ea"/>
              </a:rPr>
              <a:t>감옥 </a:t>
            </a:r>
            <a:r>
              <a:rPr lang="en-US" altLang="ko-KR" sz="10400" dirty="0">
                <a:latin typeface="+mj-ea"/>
                <a:ea typeface="+mj-ea"/>
              </a:rPr>
              <a:t>(</a:t>
            </a:r>
            <a:r>
              <a:rPr lang="ko-KR" altLang="en-US" sz="10400" dirty="0">
                <a:latin typeface="+mj-ea"/>
                <a:ea typeface="+mj-ea"/>
              </a:rPr>
              <a:t>교도소</a:t>
            </a:r>
            <a:r>
              <a:rPr lang="en-US" altLang="ko-KR" sz="10400" dirty="0">
                <a:latin typeface="+mj-ea"/>
                <a:ea typeface="+mj-ea"/>
              </a:rPr>
              <a:t>)</a:t>
            </a:r>
            <a:r>
              <a:rPr lang="ko-KR" altLang="en-US" sz="10400" dirty="0">
                <a:latin typeface="+mj-ea"/>
                <a:ea typeface="+mj-ea"/>
              </a:rPr>
              <a:t>에 갇힌 사람들                 </a:t>
            </a:r>
            <a:endParaRPr lang="en-US" altLang="ko-KR" sz="10400" dirty="0">
              <a:latin typeface="+mj-ea"/>
              <a:ea typeface="+mj-ea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ko-KR" dirty="0">
              <a:latin typeface="+mj-ea"/>
              <a:ea typeface="+mj-ea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ko-KR" dirty="0">
              <a:latin typeface="+mj-ea"/>
              <a:ea typeface="+mj-ea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ko-KR" dirty="0">
              <a:latin typeface="+mj-ea"/>
              <a:ea typeface="+mj-ea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ko-KR" dirty="0">
              <a:latin typeface="+mj-ea"/>
              <a:ea typeface="+mj-e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dirty="0">
                <a:latin typeface="+mj-ea"/>
                <a:ea typeface="+mj-ea"/>
              </a:rPr>
              <a:t>                                                  </a:t>
            </a:r>
            <a:endParaRPr lang="en-US" altLang="ko-KR" dirty="0">
              <a:latin typeface="+mj-ea"/>
              <a:ea typeface="+mj-e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dirty="0">
                <a:latin typeface="+mj-ea"/>
                <a:ea typeface="+mj-ea"/>
              </a:rPr>
              <a:t>                                                      </a:t>
            </a:r>
            <a:endParaRPr lang="en-US" altLang="ko-KR" dirty="0">
              <a:latin typeface="+mj-ea"/>
              <a:ea typeface="+mj-e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sz="6800" b="1" dirty="0">
                <a:solidFill>
                  <a:srgbClr val="FF0000"/>
                </a:solidFill>
                <a:latin typeface="+mj-ea"/>
                <a:ea typeface="+mj-ea"/>
              </a:rPr>
              <a:t>                                                                    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sz="6800" b="1" dirty="0">
                <a:solidFill>
                  <a:srgbClr val="FF0000"/>
                </a:solidFill>
                <a:latin typeface="+mj-ea"/>
                <a:ea typeface="+mj-ea"/>
              </a:rPr>
              <a:t>                                                                       </a:t>
            </a:r>
            <a:r>
              <a:rPr lang="en-US" altLang="ko-KR" sz="8000" b="1" dirty="0">
                <a:solidFill>
                  <a:srgbClr val="0000CC"/>
                </a:solidFill>
                <a:highlight>
                  <a:srgbClr val="FFFF00"/>
                </a:highlight>
                <a:latin typeface="+mj-ea"/>
                <a:ea typeface="+mj-ea"/>
              </a:rPr>
              <a:t>*</a:t>
            </a:r>
            <a:r>
              <a:rPr lang="ko-KR" altLang="en-US" sz="8000" b="1" dirty="0">
                <a:solidFill>
                  <a:srgbClr val="0000CC"/>
                </a:solidFill>
                <a:highlight>
                  <a:srgbClr val="FFFF00"/>
                </a:highlight>
                <a:latin typeface="+mj-ea"/>
                <a:ea typeface="+mj-ea"/>
              </a:rPr>
              <a:t>최근 석방 된 시카고 앤드류 서의 옥중 회심</a:t>
            </a:r>
            <a:endParaRPr lang="en-US" altLang="ko-KR" sz="8000" b="1" dirty="0">
              <a:solidFill>
                <a:srgbClr val="0000CC"/>
              </a:solidFill>
              <a:highlight>
                <a:srgbClr val="FFFF00"/>
              </a:highlight>
              <a:latin typeface="+mj-ea"/>
              <a:ea typeface="+mj-ea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ko-KR" sz="68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sz="6800" b="1" dirty="0">
                <a:solidFill>
                  <a:srgbClr val="FF0000"/>
                </a:solidFill>
                <a:latin typeface="+mj-ea"/>
                <a:ea typeface="+mj-ea"/>
              </a:rPr>
              <a:t>                                                                       </a:t>
            </a:r>
            <a:r>
              <a:rPr lang="en-US" altLang="ko-KR" sz="8000" b="1" dirty="0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</a:rPr>
              <a:t>* </a:t>
            </a:r>
            <a:r>
              <a:rPr lang="ko-KR" altLang="en-US" sz="8000" b="1" dirty="0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</a:rPr>
              <a:t>미국 교도소에 갇힌 자들의 </a:t>
            </a:r>
            <a:r>
              <a:rPr lang="en-US" altLang="ko-KR" sz="8000" b="1" dirty="0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</a:rPr>
              <a:t>10</a:t>
            </a:r>
            <a:r>
              <a:rPr lang="ko-KR" altLang="en-US" sz="8000" b="1" dirty="0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</a:rPr>
              <a:t>퍼센트가 무죄</a:t>
            </a:r>
            <a:endParaRPr lang="en-US" altLang="ko-KR" sz="8000" b="1" dirty="0">
              <a:solidFill>
                <a:srgbClr val="FF0000"/>
              </a:solidFill>
              <a:highlight>
                <a:srgbClr val="FFFF00"/>
              </a:highlight>
              <a:latin typeface="+mj-ea"/>
              <a:ea typeface="+mj-e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8000" b="1" dirty="0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</a:rPr>
              <a:t>                                                              로 추정됨 </a:t>
            </a:r>
            <a:r>
              <a:rPr lang="en-US" altLang="ko-KR" sz="8000" b="1" dirty="0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</a:rPr>
              <a:t>[</a:t>
            </a:r>
            <a:r>
              <a:rPr lang="ko-KR" altLang="en-US" sz="8000" b="1" dirty="0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</a:rPr>
              <a:t>미국 교도소 선교회</a:t>
            </a:r>
            <a:r>
              <a:rPr lang="en-US" altLang="ko-KR" sz="8000" b="1" dirty="0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</a:rPr>
              <a:t>]</a:t>
            </a:r>
          </a:p>
          <a:p>
            <a:pPr marL="0" indent="0">
              <a:buNone/>
            </a:pPr>
            <a:r>
              <a:rPr lang="en-US" altLang="ko-KR" dirty="0">
                <a:latin typeface="+mj-ea"/>
                <a:ea typeface="+mj-ea"/>
              </a:rPr>
              <a:t>  </a:t>
            </a:r>
            <a:endParaRPr lang="en-US" dirty="0">
              <a:latin typeface="+mj-ea"/>
              <a:ea typeface="+mj-e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742498-8A6E-9C6B-20A1-8A054E023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916" y="1"/>
            <a:ext cx="6806084" cy="41335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06ACEA-B5AF-3992-89D4-1F532E3CC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23741"/>
            <a:ext cx="5757705" cy="380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28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E0B4C-C5E4-17CC-243F-B1491D54A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283" y="1016585"/>
            <a:ext cx="10716322" cy="422031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역사 속 주요갇힌자들 </a:t>
            </a:r>
            <a:r>
              <a:rPr lang="en-US" altLang="ko-KR" dirty="0"/>
              <a:t>(</a:t>
            </a:r>
            <a:r>
              <a:rPr lang="ko-KR" altLang="en-US" dirty="0"/>
              <a:t>그들을 돌본 이들의</a:t>
            </a:r>
            <a:r>
              <a:rPr lang="en-US" altLang="ko-KR"/>
              <a:t>)</a:t>
            </a:r>
            <a:r>
              <a:rPr lang="ko-KR" altLang="en-US"/>
              <a:t> </a:t>
            </a:r>
            <a:r>
              <a:rPr lang="ko-KR" altLang="en-US" dirty="0"/>
              <a:t>예</a:t>
            </a:r>
            <a:r>
              <a:rPr lang="en-US" altLang="ko-KR" dirty="0"/>
              <a:t>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A427D-37F6-F019-EB9C-13628438B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448" y="1597688"/>
            <a:ext cx="10319657" cy="46121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ko-KR" altLang="en-US" b="1" dirty="0">
                <a:solidFill>
                  <a:srgbClr val="FF0000"/>
                </a:solidFill>
                <a:latin typeface="+mj-ea"/>
                <a:ea typeface="+mj-ea"/>
              </a:rPr>
              <a:t>이승만 대한민국 초대 대통령도 </a:t>
            </a:r>
            <a:r>
              <a:rPr lang="ko-KR" altLang="en-US" b="1" dirty="0">
                <a:latin typeface="+mj-ea"/>
                <a:ea typeface="+mj-ea"/>
              </a:rPr>
              <a:t>한때 사형수로 갇힌 자였다</a:t>
            </a:r>
            <a:r>
              <a:rPr lang="en-US" altLang="ko-KR" b="1" dirty="0">
                <a:latin typeface="+mj-ea"/>
                <a:ea typeface="+mj-ea"/>
              </a:rPr>
              <a:t>. </a:t>
            </a:r>
            <a:r>
              <a:rPr lang="ko-KR" altLang="en-US" b="1" dirty="0">
                <a:solidFill>
                  <a:srgbClr val="0000CC"/>
                </a:solidFill>
                <a:latin typeface="+mj-ea"/>
                <a:ea typeface="+mj-ea"/>
              </a:rPr>
              <a:t>그리고 그를 면회하고 수백권의 영어책을 전달하고 사형을 면하게 도운 미국선교사님들</a:t>
            </a:r>
            <a:endParaRPr lang="en-US" altLang="ko-KR" b="1" dirty="0">
              <a:solidFill>
                <a:srgbClr val="0000CC"/>
              </a:solidFill>
              <a:latin typeface="+mj-ea"/>
              <a:ea typeface="+mj-ea"/>
            </a:endParaRPr>
          </a:p>
          <a:p>
            <a:r>
              <a:rPr lang="ko-KR" altLang="en-US" b="1" dirty="0">
                <a:solidFill>
                  <a:srgbClr val="740393"/>
                </a:solidFill>
                <a:highlight>
                  <a:srgbClr val="00FFFF"/>
                </a:highlight>
                <a:latin typeface="+mj-ea"/>
                <a:ea typeface="+mj-ea"/>
              </a:rPr>
              <a:t>일제시대 투옥된 성도들</a:t>
            </a:r>
            <a:r>
              <a:rPr lang="en-US" altLang="ko-KR" b="1" dirty="0">
                <a:solidFill>
                  <a:srgbClr val="740393"/>
                </a:solidFill>
                <a:highlight>
                  <a:srgbClr val="00FFFF"/>
                </a:highlight>
                <a:latin typeface="+mj-ea"/>
                <a:ea typeface="+mj-ea"/>
              </a:rPr>
              <a:t>: </a:t>
            </a:r>
            <a:r>
              <a:rPr lang="ko-KR" altLang="en-US" b="1" dirty="0">
                <a:solidFill>
                  <a:srgbClr val="740393"/>
                </a:solidFill>
                <a:highlight>
                  <a:srgbClr val="00FFFF"/>
                </a:highlight>
                <a:latin typeface="+mj-ea"/>
                <a:ea typeface="+mj-ea"/>
              </a:rPr>
              <a:t>주기철</a:t>
            </a:r>
            <a:r>
              <a:rPr lang="en-US" altLang="ko-KR" b="1" dirty="0">
                <a:solidFill>
                  <a:srgbClr val="740393"/>
                </a:solidFill>
                <a:highlight>
                  <a:srgbClr val="00FFFF"/>
                </a:highlight>
                <a:latin typeface="+mj-ea"/>
                <a:ea typeface="+mj-ea"/>
              </a:rPr>
              <a:t>,</a:t>
            </a:r>
          </a:p>
          <a:p>
            <a:pPr marL="0" indent="0">
              <a:buNone/>
            </a:pPr>
            <a:r>
              <a:rPr lang="en-US" altLang="ko-KR" b="1" dirty="0">
                <a:solidFill>
                  <a:srgbClr val="740393"/>
                </a:solidFill>
                <a:highlight>
                  <a:srgbClr val="00FFFF"/>
                </a:highlight>
                <a:latin typeface="+mj-ea"/>
                <a:ea typeface="+mj-ea"/>
              </a:rPr>
              <a:t>   </a:t>
            </a:r>
            <a:r>
              <a:rPr lang="ko-KR" altLang="en-US" b="1" dirty="0">
                <a:solidFill>
                  <a:srgbClr val="740393"/>
                </a:solidFill>
                <a:highlight>
                  <a:srgbClr val="00FFFF"/>
                </a:highlight>
                <a:latin typeface="+mj-ea"/>
                <a:ea typeface="+mj-ea"/>
              </a:rPr>
              <a:t>손양원</a:t>
            </a:r>
            <a:r>
              <a:rPr lang="en-US" altLang="ko-KR" b="1" dirty="0">
                <a:solidFill>
                  <a:srgbClr val="740393"/>
                </a:solidFill>
                <a:highlight>
                  <a:srgbClr val="00FFFF"/>
                </a:highlight>
                <a:latin typeface="+mj-ea"/>
                <a:ea typeface="+mj-ea"/>
              </a:rPr>
              <a:t>, </a:t>
            </a:r>
            <a:r>
              <a:rPr lang="ko-KR" altLang="en-US" b="1" dirty="0">
                <a:solidFill>
                  <a:srgbClr val="740393"/>
                </a:solidFill>
                <a:highlight>
                  <a:srgbClr val="00FFFF"/>
                </a:highlight>
                <a:latin typeface="+mj-ea"/>
                <a:ea typeface="+mj-ea"/>
              </a:rPr>
              <a:t>윤동주</a:t>
            </a:r>
            <a:r>
              <a:rPr lang="en-US" altLang="ko-KR" b="1" dirty="0">
                <a:solidFill>
                  <a:srgbClr val="740393"/>
                </a:solidFill>
                <a:highlight>
                  <a:srgbClr val="00FFFF"/>
                </a:highlight>
                <a:latin typeface="+mj-ea"/>
                <a:ea typeface="+mj-ea"/>
              </a:rPr>
              <a:t>, </a:t>
            </a:r>
            <a:r>
              <a:rPr lang="ko-KR" altLang="en-US" b="1" dirty="0">
                <a:solidFill>
                  <a:srgbClr val="740393"/>
                </a:solidFill>
                <a:highlight>
                  <a:srgbClr val="00FFFF"/>
                </a:highlight>
                <a:latin typeface="+mj-ea"/>
                <a:ea typeface="+mj-ea"/>
              </a:rPr>
              <a:t>안중근 </a:t>
            </a:r>
            <a:r>
              <a:rPr lang="en-US" altLang="ko-KR" b="1" dirty="0">
                <a:solidFill>
                  <a:srgbClr val="740393"/>
                </a:solidFill>
                <a:highlight>
                  <a:srgbClr val="00FFFF"/>
                </a:highlight>
                <a:latin typeface="+mj-ea"/>
                <a:ea typeface="+mj-ea"/>
              </a:rPr>
              <a:t>…</a:t>
            </a:r>
          </a:p>
          <a:p>
            <a:r>
              <a:rPr lang="ko-KR" altLang="en-US" sz="2300" b="1" dirty="0">
                <a:latin typeface="+mj-ea"/>
                <a:ea typeface="+mj-ea"/>
              </a:rPr>
              <a:t>김 구 대한민국 임시정부 주석</a:t>
            </a:r>
            <a:endParaRPr lang="en-US" altLang="ko-KR" sz="2300" b="1" dirty="0">
              <a:latin typeface="+mj-ea"/>
              <a:ea typeface="+mj-ea"/>
            </a:endParaRPr>
          </a:p>
          <a:p>
            <a:r>
              <a:rPr lang="ko-KR" altLang="en-US" sz="2300" b="1" dirty="0">
                <a:latin typeface="+mj-ea"/>
                <a:ea typeface="+mj-ea"/>
              </a:rPr>
              <a:t>김대중 대통령</a:t>
            </a:r>
            <a:endParaRPr lang="en-US" altLang="ko-KR" sz="2300" b="1" dirty="0">
              <a:latin typeface="+mj-ea"/>
              <a:ea typeface="+mj-ea"/>
            </a:endParaRPr>
          </a:p>
          <a:p>
            <a:r>
              <a:rPr lang="ko-KR" altLang="en-US" sz="2300" b="1" dirty="0">
                <a:latin typeface="+mj-ea"/>
                <a:ea typeface="+mj-ea"/>
              </a:rPr>
              <a:t>김영삼 대통령 </a:t>
            </a:r>
            <a:r>
              <a:rPr lang="en-US" altLang="ko-KR" sz="2300" b="1" dirty="0">
                <a:latin typeface="+mj-ea"/>
                <a:ea typeface="+mj-ea"/>
              </a:rPr>
              <a:t>(</a:t>
            </a:r>
            <a:r>
              <a:rPr lang="ko-KR" altLang="en-US" sz="2300" b="1" dirty="0">
                <a:latin typeface="+mj-ea"/>
                <a:ea typeface="+mj-ea"/>
              </a:rPr>
              <a:t>가택연금</a:t>
            </a:r>
            <a:r>
              <a:rPr lang="en-US" altLang="ko-KR" sz="2300" b="1" dirty="0">
                <a:latin typeface="+mj-ea"/>
                <a:ea typeface="+mj-ea"/>
              </a:rPr>
              <a:t>)</a:t>
            </a:r>
          </a:p>
          <a:p>
            <a:r>
              <a:rPr lang="ko-KR" altLang="en-US" sz="2300" b="1" dirty="0">
                <a:latin typeface="+mj-ea"/>
                <a:ea typeface="+mj-ea"/>
              </a:rPr>
              <a:t>전두환</a:t>
            </a:r>
            <a:r>
              <a:rPr lang="en-US" altLang="ko-KR" sz="2300" b="1" dirty="0">
                <a:latin typeface="+mj-ea"/>
                <a:ea typeface="+mj-ea"/>
              </a:rPr>
              <a:t> </a:t>
            </a:r>
            <a:r>
              <a:rPr lang="ko-KR" altLang="en-US" sz="2300" b="1" dirty="0">
                <a:latin typeface="+mj-ea"/>
                <a:ea typeface="+mj-ea"/>
              </a:rPr>
              <a:t>대통령</a:t>
            </a:r>
            <a:endParaRPr lang="en-US" altLang="ko-KR" sz="2300" b="1" dirty="0">
              <a:latin typeface="+mj-ea"/>
              <a:ea typeface="+mj-ea"/>
            </a:endParaRPr>
          </a:p>
          <a:p>
            <a:r>
              <a:rPr lang="ko-KR" altLang="en-US" sz="2300" b="1" dirty="0">
                <a:latin typeface="+mj-ea"/>
                <a:ea typeface="+mj-ea"/>
              </a:rPr>
              <a:t>이명박 대통령</a:t>
            </a:r>
            <a:endParaRPr lang="en-US" altLang="ko-KR" sz="2300" b="1" dirty="0">
              <a:latin typeface="+mj-ea"/>
              <a:ea typeface="+mj-ea"/>
            </a:endParaRPr>
          </a:p>
          <a:p>
            <a:r>
              <a:rPr lang="ko-KR" altLang="en-US" sz="2300" b="1" dirty="0">
                <a:latin typeface="+mj-ea"/>
                <a:ea typeface="+mj-ea"/>
              </a:rPr>
              <a:t>박근혜 대통령 </a:t>
            </a:r>
            <a:r>
              <a:rPr lang="en-US" altLang="ko-KR" sz="2300" b="1" dirty="0">
                <a:latin typeface="+mj-ea"/>
                <a:ea typeface="+mj-ea"/>
              </a:rPr>
              <a:t>… </a:t>
            </a:r>
            <a:r>
              <a:rPr lang="ko-KR" altLang="en-US" sz="2300" b="1" dirty="0">
                <a:highlight>
                  <a:srgbClr val="FFFF00"/>
                </a:highlight>
                <a:latin typeface="+mj-ea"/>
                <a:ea typeface="+mj-ea"/>
              </a:rPr>
              <a:t>육군중위 김경환 </a:t>
            </a:r>
            <a:endParaRPr lang="en-US" sz="2300" b="1" dirty="0">
              <a:highlight>
                <a:srgbClr val="FFFF00"/>
              </a:highlight>
              <a:latin typeface="+mj-ea"/>
              <a:ea typeface="+mj-e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8F2F75-C5F5-A262-E90A-84B3A2B3A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217" y="2337864"/>
            <a:ext cx="6472748" cy="452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29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95636-5A7D-CC88-D8A0-B526CB0A8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163003"/>
            <a:ext cx="9601196" cy="746184"/>
          </a:xfrm>
        </p:spPr>
        <p:txBody>
          <a:bodyPr>
            <a:noAutofit/>
          </a:bodyPr>
          <a:lstStyle/>
          <a:p>
            <a:r>
              <a:rPr lang="ko-KR" altLang="en-US" sz="3400" b="1" dirty="0">
                <a:solidFill>
                  <a:srgbClr val="740393"/>
                </a:solidFill>
              </a:rPr>
              <a:t>선교적인 관점에서 우리가 기억해야 할 갇힌자들</a:t>
            </a:r>
            <a:br>
              <a:rPr lang="en-US" altLang="ko-KR" sz="3400" b="1" dirty="0">
                <a:solidFill>
                  <a:srgbClr val="740393"/>
                </a:solidFill>
              </a:rPr>
            </a:br>
            <a:r>
              <a:rPr lang="ko-KR" altLang="en-US" sz="3400" b="1" dirty="0">
                <a:solidFill>
                  <a:srgbClr val="FF0000"/>
                </a:solidFill>
                <a:highlight>
                  <a:srgbClr val="FFFF00"/>
                </a:highlight>
              </a:rPr>
              <a:t>선교 전략</a:t>
            </a:r>
            <a:r>
              <a:rPr lang="en-US" altLang="ko-KR" sz="3400" b="1" dirty="0">
                <a:solidFill>
                  <a:srgbClr val="740393"/>
                </a:solidFill>
              </a:rPr>
              <a:t>: </a:t>
            </a:r>
            <a:r>
              <a:rPr lang="ko-KR" altLang="en-US" sz="3400" b="1" dirty="0">
                <a:solidFill>
                  <a:srgbClr val="0000CC"/>
                </a:solidFill>
              </a:rPr>
              <a:t>갇힌 자들을 위해 </a:t>
            </a:r>
            <a:r>
              <a:rPr lang="ko-KR" altLang="en-US" sz="3400" b="1" dirty="0">
                <a:solidFill>
                  <a:srgbClr val="0000CC"/>
                </a:solidFill>
                <a:highlight>
                  <a:srgbClr val="FFFF00"/>
                </a:highlight>
              </a:rPr>
              <a:t>기도하라</a:t>
            </a:r>
            <a:r>
              <a:rPr lang="en-US" altLang="ko-KR" sz="3400" b="1" dirty="0">
                <a:solidFill>
                  <a:srgbClr val="0000CC"/>
                </a:solidFill>
                <a:highlight>
                  <a:srgbClr val="FFFF00"/>
                </a:highlight>
              </a:rPr>
              <a:t>!</a:t>
            </a:r>
            <a:br>
              <a:rPr lang="en-US" altLang="ko-KR" sz="3400" b="1" dirty="0">
                <a:solidFill>
                  <a:srgbClr val="0000CC"/>
                </a:solidFill>
              </a:rPr>
            </a:br>
            <a:r>
              <a:rPr lang="ko-KR" altLang="en-US" sz="3400" b="1" dirty="0">
                <a:solidFill>
                  <a:srgbClr val="0000CC"/>
                </a:solidFill>
              </a:rPr>
              <a:t>갇힌 자들을 찾아가 </a:t>
            </a:r>
            <a:r>
              <a:rPr lang="ko-KR" altLang="en-US" sz="3400" b="1" dirty="0">
                <a:solidFill>
                  <a:srgbClr val="0000CC"/>
                </a:solidFill>
                <a:highlight>
                  <a:srgbClr val="FFFF00"/>
                </a:highlight>
              </a:rPr>
              <a:t>위로하고 복음을 전하라</a:t>
            </a:r>
            <a:r>
              <a:rPr lang="en-US" altLang="ko-KR" sz="3400" b="1" dirty="0">
                <a:solidFill>
                  <a:srgbClr val="0000CC"/>
                </a:solidFill>
                <a:highlight>
                  <a:srgbClr val="FFFF00"/>
                </a:highlight>
              </a:rPr>
              <a:t>!</a:t>
            </a:r>
            <a:endParaRPr lang="en-US" sz="3400" b="1" dirty="0">
              <a:solidFill>
                <a:srgbClr val="0000CC"/>
              </a:solidFill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BA088-191D-3749-9765-2331B7850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878366" cy="3318936"/>
          </a:xfrm>
        </p:spPr>
        <p:txBody>
          <a:bodyPr/>
          <a:lstStyle/>
          <a:p>
            <a:r>
              <a:rPr lang="ko-KR" altLang="en-US" b="1" dirty="0">
                <a:latin typeface="+mj-ea"/>
                <a:ea typeface="+mj-ea"/>
              </a:rPr>
              <a:t>복음 위해 갇힌 이들 </a:t>
            </a:r>
            <a:r>
              <a:rPr lang="en-US" altLang="ko-KR" b="1" dirty="0">
                <a:latin typeface="+mj-ea"/>
                <a:ea typeface="+mj-ea"/>
              </a:rPr>
              <a:t>– </a:t>
            </a:r>
            <a:r>
              <a:rPr lang="ko-KR" altLang="en-US" b="1" dirty="0">
                <a:latin typeface="+mj-ea"/>
                <a:ea typeface="+mj-ea"/>
              </a:rPr>
              <a:t>중국 지하교회 성도들</a:t>
            </a:r>
            <a:r>
              <a:rPr lang="en-US" altLang="ko-KR" b="1" dirty="0">
                <a:latin typeface="+mj-ea"/>
                <a:ea typeface="+mj-ea"/>
              </a:rPr>
              <a:t>, </a:t>
            </a:r>
            <a:r>
              <a:rPr lang="ko-KR" altLang="en-US" b="1" dirty="0">
                <a:latin typeface="+mj-ea"/>
                <a:ea typeface="+mj-ea"/>
              </a:rPr>
              <a:t>북한의 지하교회 성도들</a:t>
            </a:r>
            <a:endParaRPr lang="en-US" altLang="ko-KR" b="1" dirty="0">
              <a:latin typeface="+mj-ea"/>
              <a:ea typeface="+mj-ea"/>
            </a:endParaRPr>
          </a:p>
          <a:p>
            <a:r>
              <a:rPr lang="ko-KR" altLang="en-US" b="1" dirty="0">
                <a:latin typeface="+mj-ea"/>
                <a:ea typeface="+mj-ea"/>
              </a:rPr>
              <a:t>이슬람 국가들의 지하 감옥에 갇혀있는 핍박받는 성도들</a:t>
            </a:r>
            <a:endParaRPr lang="en-US" altLang="ko-KR" b="1" dirty="0">
              <a:latin typeface="+mj-ea"/>
              <a:ea typeface="+mj-ea"/>
            </a:endParaRPr>
          </a:p>
          <a:p>
            <a:r>
              <a:rPr lang="ko-KR" altLang="en-US" b="1" dirty="0">
                <a:latin typeface="+mj-ea"/>
                <a:ea typeface="+mj-ea"/>
              </a:rPr>
              <a:t>억울한 핍박과 소송을 당해 재판 중인 피고인 성도들</a:t>
            </a:r>
            <a:endParaRPr lang="en-US" altLang="ko-KR" b="1" dirty="0">
              <a:latin typeface="+mj-ea"/>
              <a:ea typeface="+mj-ea"/>
            </a:endParaRPr>
          </a:p>
          <a:p>
            <a:endParaRPr lang="en-US" altLang="ko-KR" b="1" dirty="0">
              <a:latin typeface="+mj-ea"/>
              <a:ea typeface="+mj-ea"/>
            </a:endParaRPr>
          </a:p>
          <a:p>
            <a:r>
              <a:rPr lang="ko-KR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</a:rPr>
              <a:t>각종 정신질환으로 인해 병원에 갇혀 자유없이 갇혀있는 환자들 </a:t>
            </a:r>
            <a:r>
              <a:rPr lang="en-US" altLang="ko-KR" b="1" dirty="0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</a:rPr>
              <a:t>– </a:t>
            </a:r>
            <a:r>
              <a:rPr lang="ko-KR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</a:rPr>
              <a:t>김경환 목사가 미국 베테랑스 병원 정신병동 전담 채플린으로 섬기는 참전 용사 환자들 </a:t>
            </a:r>
            <a:r>
              <a:rPr lang="en-US" altLang="ko-KR" b="1" dirty="0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</a:rPr>
              <a:t>(War Veterans with PTSD and Addictions)</a:t>
            </a:r>
            <a:endParaRPr lang="en-US" b="1" dirty="0">
              <a:solidFill>
                <a:srgbClr val="FF0000"/>
              </a:solidFill>
              <a:highlight>
                <a:srgbClr val="FFFF00"/>
              </a:highligh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2447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2C897-1CC2-B576-77F3-77E2CFEAE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DC3AB21-906C-6833-293D-67D117FCC2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3768"/>
            <a:ext cx="12191999" cy="659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96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74FF1-AFE1-9A54-29EE-74C9B1881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b="1" dirty="0">
                <a:solidFill>
                  <a:srgbClr val="0000CC"/>
                </a:solidFill>
              </a:rPr>
              <a:t>영원한 감옥</a:t>
            </a:r>
            <a:r>
              <a:rPr lang="en-US" altLang="ko-KR" b="1" dirty="0">
                <a:solidFill>
                  <a:srgbClr val="0000CC"/>
                </a:solidFill>
              </a:rPr>
              <a:t>, </a:t>
            </a:r>
            <a:r>
              <a:rPr lang="ko-KR" altLang="en-US" b="1" dirty="0">
                <a:solidFill>
                  <a:srgbClr val="0000CC"/>
                </a:solidFill>
              </a:rPr>
              <a:t>소망없는 지옥으로 </a:t>
            </a:r>
            <a:br>
              <a:rPr lang="en-US" altLang="ko-KR" b="1" dirty="0">
                <a:solidFill>
                  <a:srgbClr val="0000CC"/>
                </a:solidFill>
              </a:rPr>
            </a:br>
            <a:r>
              <a:rPr lang="ko-KR" altLang="en-US" b="1" dirty="0">
                <a:solidFill>
                  <a:srgbClr val="0000CC"/>
                </a:solidFill>
              </a:rPr>
              <a:t>달려가는 자들을 구원하라</a:t>
            </a:r>
            <a:r>
              <a:rPr lang="en-US" altLang="ko-KR" dirty="0">
                <a:solidFill>
                  <a:srgbClr val="0000CC"/>
                </a:solidFill>
              </a:rPr>
              <a:t>!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38C62-B194-125E-C570-85262247D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dirty="0">
                <a:solidFill>
                  <a:srgbClr val="FF0000"/>
                </a:solidFill>
                <a:latin typeface="+mj-ea"/>
                <a:ea typeface="+mj-ea"/>
              </a:rPr>
              <a:t>세상의 그 어떤 감옥 보다도 더 무섭고 무자비하며 영원한 형벌 지옥으로 향하는 자들을 향해 주 예수님의 복음을 전하는 일이야 말로 더 없이 소중하고 긴급한 갇힌자들을 위한 사역이다</a:t>
            </a:r>
            <a:r>
              <a:rPr lang="en-US" altLang="ko-KR" b="1" dirty="0">
                <a:solidFill>
                  <a:srgbClr val="FF0000"/>
                </a:solidFill>
                <a:latin typeface="+mj-ea"/>
                <a:ea typeface="+mj-ea"/>
              </a:rPr>
              <a:t>!</a:t>
            </a:r>
          </a:p>
          <a:p>
            <a:r>
              <a:rPr lang="ko-KR" altLang="en-US" b="1" dirty="0">
                <a:highlight>
                  <a:srgbClr val="FFFF00"/>
                </a:highlight>
                <a:latin typeface="+mj-ea"/>
                <a:ea typeface="+mj-ea"/>
              </a:rPr>
              <a:t>선교의 최종 목적은 영혼 구원이다</a:t>
            </a:r>
            <a:r>
              <a:rPr lang="en-US" altLang="ko-KR" b="1" dirty="0">
                <a:highlight>
                  <a:srgbClr val="FFFF00"/>
                </a:highlight>
                <a:latin typeface="+mj-ea"/>
                <a:ea typeface="+mj-ea"/>
              </a:rPr>
              <a:t>.</a:t>
            </a:r>
          </a:p>
          <a:p>
            <a:r>
              <a:rPr lang="ko-KR" altLang="en-US" b="1" dirty="0">
                <a:solidFill>
                  <a:srgbClr val="740393"/>
                </a:solidFill>
                <a:latin typeface="+mj-ea"/>
                <a:ea typeface="+mj-ea"/>
              </a:rPr>
              <a:t>교도소에 갇힌 자들과 포로된 자들</a:t>
            </a:r>
            <a:r>
              <a:rPr lang="en-US" altLang="ko-KR" b="1" dirty="0">
                <a:solidFill>
                  <a:srgbClr val="740393"/>
                </a:solidFill>
                <a:latin typeface="+mj-ea"/>
                <a:ea typeface="+mj-ea"/>
              </a:rPr>
              <a:t>, </a:t>
            </a:r>
            <a:r>
              <a:rPr lang="ko-KR" altLang="en-US" b="1" dirty="0">
                <a:solidFill>
                  <a:srgbClr val="740393"/>
                </a:solidFill>
                <a:latin typeface="+mj-ea"/>
                <a:ea typeface="+mj-ea"/>
              </a:rPr>
              <a:t>노예로 팔리고 인신매매 당한 자들</a:t>
            </a:r>
            <a:r>
              <a:rPr lang="en-US" altLang="ko-KR" b="1" dirty="0">
                <a:solidFill>
                  <a:srgbClr val="740393"/>
                </a:solidFill>
                <a:latin typeface="+mj-ea"/>
                <a:ea typeface="+mj-ea"/>
              </a:rPr>
              <a:t>, </a:t>
            </a:r>
            <a:r>
              <a:rPr lang="ko-KR" altLang="en-US" b="1" dirty="0">
                <a:solidFill>
                  <a:srgbClr val="740393"/>
                </a:solidFill>
                <a:latin typeface="+mj-ea"/>
                <a:ea typeface="+mj-ea"/>
              </a:rPr>
              <a:t>정신적인 질환에 갇힌 자들을 기억하고 위하여 기도하며</a:t>
            </a:r>
            <a:r>
              <a:rPr lang="en-US" altLang="ko-KR" b="1" dirty="0">
                <a:solidFill>
                  <a:srgbClr val="740393"/>
                </a:solidFill>
                <a:latin typeface="+mj-ea"/>
                <a:ea typeface="+mj-ea"/>
              </a:rPr>
              <a:t>, </a:t>
            </a:r>
            <a:r>
              <a:rPr lang="ko-KR" altLang="en-US" b="1" dirty="0">
                <a:solidFill>
                  <a:srgbClr val="740393"/>
                </a:solidFill>
                <a:latin typeface="+mj-ea"/>
                <a:ea typeface="+mj-ea"/>
              </a:rPr>
              <a:t>때를 얻든지 못얻든지 복음의 양손</a:t>
            </a:r>
            <a:r>
              <a:rPr lang="en-US" altLang="ko-KR" b="1" dirty="0">
                <a:solidFill>
                  <a:srgbClr val="740393"/>
                </a:solidFill>
                <a:latin typeface="+mj-ea"/>
                <a:ea typeface="+mj-ea"/>
              </a:rPr>
              <a:t>, </a:t>
            </a:r>
            <a:r>
              <a:rPr lang="ko-KR" altLang="en-US" b="1" dirty="0">
                <a:solidFill>
                  <a:srgbClr val="740393"/>
                </a:solidFill>
                <a:latin typeface="+mj-ea"/>
                <a:ea typeface="+mj-ea"/>
              </a:rPr>
              <a:t>곧 말씀과 사랑의 손으로 다가가는 자들의 아름다운 손과 발이여</a:t>
            </a:r>
            <a:r>
              <a:rPr lang="en-US" altLang="ko-KR" b="1" dirty="0">
                <a:solidFill>
                  <a:srgbClr val="740393"/>
                </a:solidFill>
                <a:latin typeface="+mj-ea"/>
                <a:ea typeface="+mj-ea"/>
              </a:rPr>
              <a:t>!</a:t>
            </a:r>
            <a:endParaRPr lang="en-US" b="1" dirty="0">
              <a:solidFill>
                <a:srgbClr val="740393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688913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130</TotalTime>
  <Words>612</Words>
  <Application>Microsoft Office PowerPoint</Application>
  <PresentationFormat>Widescreen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Batang</vt:lpstr>
      <vt:lpstr>Gulim</vt:lpstr>
      <vt:lpstr>Malgun Gothic</vt:lpstr>
      <vt:lpstr>Aharoni</vt:lpstr>
      <vt:lpstr>Arial</vt:lpstr>
      <vt:lpstr>Calibri</vt:lpstr>
      <vt:lpstr>Garamond</vt:lpstr>
      <vt:lpstr>Times New Roman</vt:lpstr>
      <vt:lpstr>Organic</vt:lpstr>
      <vt:lpstr>Korean International Ministries 영상 선교 세미나</vt:lpstr>
      <vt:lpstr>미션 퍼스펙티브스 월드 크리스천 무브먼트 세미나 강의 교재인 &lt;세계선교 핵심관점&gt; 제12과 기독교적 지역사회 개발 (Christian Community Development, p. 80) 내용:</vt:lpstr>
      <vt:lpstr>하나님은 갇힌자들을 긍휼히 여기시며 그들을 준비시키신다. 성경에 기록된 갇힌자들:</vt:lpstr>
      <vt:lpstr>PowerPoint Presentation</vt:lpstr>
      <vt:lpstr>갇힌자들의 예:</vt:lpstr>
      <vt:lpstr>역사 속 주요갇힌자들 (그들을 돌본 이들의) 예:</vt:lpstr>
      <vt:lpstr>선교적인 관점에서 우리가 기억해야 할 갇힌자들 선교 전략: 갇힌 자들을 위해 기도하라! 갇힌 자들을 찾아가 위로하고 복음을 전하라!</vt:lpstr>
      <vt:lpstr>PowerPoint Presentation</vt:lpstr>
      <vt:lpstr>영원한 감옥, 소망없는 지옥으로  달려가는 자들을 구원하라!</vt:lpstr>
      <vt:lpstr>질의 응답과 나눔의 시간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Korean International Ministries 영상 선교 세미나</dc:title>
  <dc:creator>Barnabas Kim</dc:creator>
  <cp:lastModifiedBy>Barnabas Kim</cp:lastModifiedBy>
  <cp:revision>2</cp:revision>
  <dcterms:created xsi:type="dcterms:W3CDTF">2024-02-15T18:31:50Z</dcterms:created>
  <dcterms:modified xsi:type="dcterms:W3CDTF">2024-02-16T00:41:23Z</dcterms:modified>
</cp:coreProperties>
</file>