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74" r:id="rId1"/>
  </p:sldMasterIdLst>
  <p:sldIdLst>
    <p:sldId id="256" r:id="rId2"/>
    <p:sldId id="274" r:id="rId3"/>
    <p:sldId id="257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75" r:id="rId14"/>
    <p:sldId id="268" r:id="rId15"/>
    <p:sldId id="269" r:id="rId16"/>
    <p:sldId id="270" r:id="rId17"/>
    <p:sldId id="271" r:id="rId18"/>
    <p:sldId id="272" r:id="rId19"/>
    <p:sldId id="273" r:id="rId20"/>
    <p:sldId id="276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24" autoAdjust="0"/>
  </p:normalViewPr>
  <p:slideViewPr>
    <p:cSldViewPr snapToGrid="0">
      <p:cViewPr varScale="1">
        <p:scale>
          <a:sx n="100" d="100"/>
          <a:sy n="100" d="100"/>
        </p:scale>
        <p:origin x="738" y="6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4E5BCC9-E431-4DCD-8D5E-46A3A322658D}" type="datetime1">
              <a:rPr lang="ko-KR" altLang="en-US"/>
              <a:pPr lvl="0">
                <a:defRPr/>
              </a:pPr>
              <a:t>2024-02-01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Freeform 6"/>
          <p:cNvSpPr/>
          <p:nvPr/>
        </p:nvSpPr>
        <p:spPr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quadBezTo>
                  <a:pt x="370" y="87"/>
                  <a:pt x="370" y="87"/>
                </a:quadBezTo>
                <a:cubicBezTo>
                  <a:pt x="372" y="85"/>
                  <a:pt x="372" y="81"/>
                  <a:pt x="370" y="78"/>
                </a:cubicBezTo>
                <a:quadBezTo>
                  <a:pt x="294" y="3"/>
                  <a:pt x="294" y="3"/>
                </a:quad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quadBezTo>
                  <a:pt x="0" y="0"/>
                  <a:pt x="0" y="0"/>
                </a:quadBezTo>
                <a:quadBezTo>
                  <a:pt x="0" y="166"/>
                  <a:pt x="0" y="166"/>
                </a:quad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lvl="0">
              <a:defRPr/>
            </a:pPr>
            <a:fld id="{2EF14274-EA97-47C8-B376-31BCFB43F0A2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4E5BCC9-E431-4DCD-8D5E-46A3A322658D}" type="datetime1">
              <a:rPr lang="ko-KR" altLang="en-US"/>
              <a:pPr lvl="0">
                <a:defRPr/>
              </a:pPr>
              <a:t>2024-02-01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Freeform 11"/>
          <p:cNvSpPr/>
          <p:nvPr/>
        </p:nvSpPr>
        <p:spPr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lvl="0">
              <a:defRPr/>
            </a:pPr>
            <a:fld id="{2EF14274-EA97-47C8-B376-31BCFB43F0A2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4E5BCC9-E431-4DCD-8D5E-46A3A322658D}" type="datetime1">
              <a:rPr lang="ko-KR" altLang="en-US"/>
              <a:pPr lvl="0">
                <a:defRPr/>
              </a:pPr>
              <a:t>2024-02-01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1" name="Freeform 11"/>
          <p:cNvSpPr/>
          <p:nvPr/>
        </p:nvSpPr>
        <p:spPr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lvl="0">
              <a:defRPr/>
            </a:pPr>
            <a:fld id="{2EF14274-EA97-47C8-B376-31BCFB43F0A2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lvl="0">
              <a:defRPr/>
            </a:pPr>
            <a:r>
              <a:rPr lang="en-US" sz="8000" baseline="0">
                <a:solidFill>
                  <a:schemeClr val="accent1"/>
                </a:solidFill>
                <a:effectLst/>
                <a:latin typeface="Arial"/>
              </a:rPr>
              <a:t>“</a:t>
            </a:r>
            <a:endParaRPr lang="en-US" sz="8000" baseline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lvl="0">
              <a:defRPr/>
            </a:pPr>
            <a:r>
              <a:rPr lang="en-US" sz="8000" baseline="0">
                <a:solidFill>
                  <a:schemeClr val="accent1"/>
                </a:solidFill>
                <a:effectLst/>
                <a:latin typeface="Arial"/>
              </a:rPr>
              <a:t>”</a:t>
            </a:r>
            <a:endParaRPr lang="en-US" sz="8000" baseline="0">
              <a:solidFill>
                <a:schemeClr val="accent1"/>
              </a:solidFill>
              <a:latin typeface="Arial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4E5BCC9-E431-4DCD-8D5E-46A3A322658D}" type="datetime1">
              <a:rPr lang="ko-KR" altLang="en-US"/>
              <a:pPr lvl="0">
                <a:defRPr/>
              </a:pPr>
              <a:t>2024-02-01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Freeform 11"/>
          <p:cNvSpPr/>
          <p:nvPr/>
        </p:nvSpPr>
        <p:spPr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lvl="0">
              <a:defRPr/>
            </a:pPr>
            <a:fld id="{2EF14274-EA97-47C8-B376-31BCFB43F0A2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4E5BCC9-E431-4DCD-8D5E-46A3A322658D}" type="datetime1">
              <a:rPr lang="ko-KR" altLang="en-US"/>
              <a:pPr lvl="0">
                <a:defRPr/>
              </a:pPr>
              <a:t>2024-02-01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1" name="Freeform 11"/>
          <p:cNvSpPr/>
          <p:nvPr/>
        </p:nvSpPr>
        <p:spPr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lvl="0">
              <a:defRPr/>
            </a:pPr>
            <a:fld id="{2EF14274-EA97-47C8-B376-31BCFB43F0A2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lvl="0">
              <a:defRPr/>
            </a:pPr>
            <a:r>
              <a:rPr lang="en-US" sz="8000" baseline="0">
                <a:solidFill>
                  <a:schemeClr val="accent1"/>
                </a:solidFill>
                <a:effectLst/>
                <a:latin typeface="Arial"/>
              </a:rPr>
              <a:t>“</a:t>
            </a:r>
            <a:endParaRPr lang="en-US" sz="8000" baseline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lvl="0">
              <a:defRPr/>
            </a:pPr>
            <a:r>
              <a:rPr lang="en-US" sz="8000" baseline="0">
                <a:solidFill>
                  <a:schemeClr val="accent1"/>
                </a:solidFill>
                <a:effectLst/>
                <a:latin typeface="Arial"/>
              </a:rPr>
              <a:t>”</a:t>
            </a:r>
            <a:endParaRPr lang="en-US" sz="8000" baseline="0">
              <a:solidFill>
                <a:schemeClr val="accent1"/>
              </a:solidFill>
              <a:latin typeface="Arial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4E5BCC9-E431-4DCD-8D5E-46A3A322658D}" type="datetime1">
              <a:rPr lang="ko-KR" altLang="en-US"/>
              <a:pPr lvl="0">
                <a:defRPr/>
              </a:pPr>
              <a:t>2024-02-01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Freeform 11"/>
          <p:cNvSpPr/>
          <p:nvPr/>
        </p:nvSpPr>
        <p:spPr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lvl="0">
              <a:defRPr/>
            </a:pPr>
            <a:fld id="{2EF14274-EA97-47C8-B376-31BCFB43F0A2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4E5BCC9-E431-4DCD-8D5E-46A3A322658D}" type="datetime1">
              <a:rPr lang="ko-KR" altLang="en-US"/>
              <a:pPr lvl="0">
                <a:defRPr/>
              </a:pPr>
              <a:t>2024-02-01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Freeform 11"/>
          <p:cNvSpPr/>
          <p:nvPr/>
        </p:nvSpPr>
        <p:spPr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EF14274-EA97-47C8-B376-31BCFB43F0A2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4E5BCC9-E431-4DCD-8D5E-46A3A322658D}" type="datetime1">
              <a:rPr lang="ko-KR" altLang="en-US"/>
              <a:pPr lvl="0">
                <a:defRPr/>
              </a:pPr>
              <a:t>2024-02-01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Freeform 11"/>
          <p:cNvSpPr/>
          <p:nvPr/>
        </p:nvSpPr>
        <p:spPr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EF14274-EA97-47C8-B376-31BCFB43F0A2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4E5BCC9-E431-4DCD-8D5E-46A3A322658D}" type="datetime1">
              <a:rPr lang="ko-KR" altLang="en-US"/>
              <a:pPr lvl="0">
                <a:defRPr/>
              </a:pPr>
              <a:t>2024-02-01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Freeform 11"/>
          <p:cNvSpPr/>
          <p:nvPr/>
        </p:nvSpPr>
        <p:spPr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EF14274-EA97-47C8-B376-31BCFB43F0A2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4E5BCC9-E431-4DCD-8D5E-46A3A322658D}" type="datetime1">
              <a:rPr lang="ko-KR" altLang="en-US"/>
              <a:pPr lvl="0">
                <a:defRPr/>
              </a:pPr>
              <a:t>2024-02-01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Freeform 11"/>
          <p:cNvSpPr/>
          <p:nvPr/>
        </p:nvSpPr>
        <p:spPr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lvl="0">
              <a:defRPr/>
            </a:pPr>
            <a:fld id="{2EF14274-EA97-47C8-B376-31BCFB43F0A2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4E5BCC9-E431-4DCD-8D5E-46A3A322658D}" type="datetime1">
              <a:rPr lang="ko-KR" altLang="en-US"/>
              <a:pPr lvl="0">
                <a:defRPr/>
              </a:pPr>
              <a:t>2024-02-01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0" name="Freeform 11"/>
          <p:cNvSpPr/>
          <p:nvPr/>
        </p:nvSpPr>
        <p:spPr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lvl="0">
              <a:defRPr/>
            </a:pPr>
            <a:fld id="{2EF14274-EA97-47C8-B376-31BCFB43F0A2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4E5BCC9-E431-4DCD-8D5E-46A3A322658D}" type="datetime1">
              <a:rPr lang="ko-KR" altLang="en-US"/>
              <a:pPr lvl="0">
                <a:defRPr/>
              </a:pPr>
              <a:t>2024-02-01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2" name="Freeform 11"/>
          <p:cNvSpPr/>
          <p:nvPr/>
        </p:nvSpPr>
        <p:spPr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lvl="0">
              <a:defRPr/>
            </a:pPr>
            <a:fld id="{2EF14274-EA97-47C8-B376-31BCFB43F0A2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4E5BCC9-E431-4DCD-8D5E-46A3A322658D}" type="datetime1">
              <a:rPr lang="ko-KR" altLang="en-US"/>
              <a:pPr lvl="0">
                <a:defRPr/>
              </a:pPr>
              <a:t>2024-02-01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Freeform 11"/>
          <p:cNvSpPr/>
          <p:nvPr/>
        </p:nvSpPr>
        <p:spPr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EF14274-EA97-47C8-B376-31BCFB43F0A2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4E5BCC9-E431-4DCD-8D5E-46A3A322658D}" type="datetime1">
              <a:rPr lang="ko-KR" altLang="en-US"/>
              <a:pPr lvl="0">
                <a:defRPr/>
              </a:pPr>
              <a:t>2024-02-01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Freeform 11"/>
          <p:cNvSpPr/>
          <p:nvPr/>
        </p:nvSpPr>
        <p:spPr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EF14274-EA97-47C8-B376-31BCFB43F0A2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내용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4E5BCC9-E431-4DCD-8D5E-46A3A322658D}" type="datetime1">
              <a:rPr lang="ko-KR" altLang="en-US"/>
              <a:pPr lvl="0">
                <a:defRPr/>
              </a:pPr>
              <a:t>2024-02-01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Freeform 11"/>
          <p:cNvSpPr/>
          <p:nvPr/>
        </p:nvSpPr>
        <p:spPr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EF14274-EA97-47C8-B376-31BCFB43F0A2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4E5BCC9-E431-4DCD-8D5E-46A3A322658D}" type="datetime1">
              <a:rPr lang="ko-KR" altLang="en-US"/>
              <a:pPr lvl="0">
                <a:defRPr/>
              </a:pPr>
              <a:t>2024-02-01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Freeform 11"/>
          <p:cNvSpPr/>
          <p:nvPr/>
        </p:nvSpPr>
        <p:spPr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lvl="0">
              <a:defRPr/>
            </a:pPr>
            <a:fld id="{2EF14274-EA97-47C8-B376-31BCFB43F0A2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quadBezTo>
                    <a:pt x="0" y="35"/>
                    <a:pt x="0" y="35"/>
                  </a:quad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lvl="0" algn="ctr">
                <a:defRPr/>
              </a:pPr>
              <a:endParaRPr lang="ko-KR" altLang="en-US"/>
            </a:p>
          </p:txBody>
        </p:sp>
        <p:sp>
          <p:nvSpPr>
            <p:cNvPr id="25" name="Freeform 12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lvl="0" algn="ctr">
                <a:defRPr/>
              </a:pPr>
              <a:endParaRPr lang="ko-KR" altLang="en-US"/>
            </a:p>
          </p:txBody>
        </p:sp>
        <p:sp>
          <p:nvSpPr>
            <p:cNvPr id="26" name="Freeform 13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quadBezTo>
                    <a:pt x="132" y="308"/>
                    <a:pt x="132" y="308"/>
                  </a:quad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lvl="0" algn="ctr">
                <a:defRPr/>
              </a:pPr>
              <a:endParaRPr lang="ko-KR" altLang="en-US"/>
            </a:p>
          </p:txBody>
        </p:sp>
        <p:sp>
          <p:nvSpPr>
            <p:cNvPr id="27" name="Freeform 14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quadBezTo>
                    <a:pt x="37" y="79"/>
                    <a:pt x="37" y="79"/>
                  </a:quad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lvl="0" algn="ctr">
                <a:defRPr/>
              </a:pPr>
              <a:endParaRPr lang="ko-KR" altLang="en-US"/>
            </a:p>
          </p:txBody>
        </p:sp>
        <p:sp>
          <p:nvSpPr>
            <p:cNvPr id="28" name="Freeform 15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lvl="0" algn="ctr">
                <a:defRPr/>
              </a:pPr>
              <a:endParaRPr lang="ko-KR" altLang="en-US"/>
            </a:p>
          </p:txBody>
        </p:sp>
        <p:sp>
          <p:nvSpPr>
            <p:cNvPr id="29" name="Freeform 16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quadBezTo>
                    <a:pt x="12" y="0"/>
                    <a:pt x="12" y="0"/>
                  </a:quad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lvl="0" algn="ctr">
                <a:defRPr/>
              </a:pPr>
              <a:endParaRPr lang="ko-KR" altLang="en-US"/>
            </a:p>
          </p:txBody>
        </p:sp>
        <p:sp>
          <p:nvSpPr>
            <p:cNvPr id="30" name="Freeform 17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lvl="0" algn="ctr">
                <a:defRPr/>
              </a:pPr>
              <a:endParaRPr lang="ko-KR" altLang="en-US"/>
            </a:p>
          </p:txBody>
        </p:sp>
        <p:sp>
          <p:nvSpPr>
            <p:cNvPr id="31" name="Freeform 18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lvl="0" algn="ctr">
                <a:defRPr/>
              </a:pPr>
              <a:endParaRPr lang="ko-KR" altLang="en-US"/>
            </a:p>
          </p:txBody>
        </p:sp>
        <p:sp>
          <p:nvSpPr>
            <p:cNvPr id="32" name="Freeform 19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quadBezTo>
                    <a:pt x="450" y="0"/>
                    <a:pt x="450" y="0"/>
                  </a:quad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lvl="0" algn="ctr">
                <a:defRPr/>
              </a:pPr>
              <a:endParaRPr lang="ko-KR" altLang="en-US"/>
            </a:p>
          </p:txBody>
        </p:sp>
        <p:sp>
          <p:nvSpPr>
            <p:cNvPr id="33" name="Freeform 20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quadBezTo>
                    <a:pt x="35" y="73"/>
                    <a:pt x="35" y="73"/>
                  </a:quad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lvl="0" algn="ctr">
                <a:defRPr/>
              </a:pPr>
              <a:endParaRPr lang="ko-KR" altLang="en-US"/>
            </a:p>
          </p:txBody>
        </p:sp>
        <p:sp>
          <p:nvSpPr>
            <p:cNvPr id="34" name="Freeform 21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lvl="0" algn="ctr">
                <a:defRPr/>
              </a:pPr>
              <a:endParaRPr lang="ko-KR" altLang="en-US"/>
            </a:p>
          </p:txBody>
        </p:sp>
        <p:sp>
          <p:nvSpPr>
            <p:cNvPr id="35" name="Freeform 22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quadBezTo>
                    <a:pt x="52" y="135"/>
                    <a:pt x="52" y="135"/>
                  </a:quad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lvl="0" algn="ctr">
                <a:defRPr/>
              </a:pPr>
              <a:endParaRPr lang="ko-KR" alt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quadBezTo>
                    <a:pt x="0" y="0"/>
                    <a:pt x="0" y="0"/>
                  </a:quad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lvl="0" algn="ctr">
                <a:defRPr/>
              </a:pPr>
              <a:endParaRPr lang="ko-KR" altLang="en-US"/>
            </a:p>
          </p:txBody>
        </p:sp>
        <p:sp>
          <p:nvSpPr>
            <p:cNvPr id="12" name="Freeform 28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lvl="0" algn="ctr">
                <a:defRPr/>
              </a:pPr>
              <a:endParaRPr lang="ko-KR" altLang="en-US"/>
            </a:p>
          </p:txBody>
        </p:sp>
        <p:sp>
          <p:nvSpPr>
            <p:cNvPr id="13" name="Freeform 29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quadBezTo>
                    <a:pt x="90" y="207"/>
                    <a:pt x="90" y="207"/>
                  </a:quad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lvl="0" algn="ctr">
                <a:defRPr/>
              </a:pPr>
              <a:endParaRPr lang="ko-KR" altLang="en-US"/>
            </a:p>
          </p:txBody>
        </p:sp>
        <p:sp>
          <p:nvSpPr>
            <p:cNvPr id="14" name="Freeform 30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lvl="0" algn="ctr">
                <a:defRPr/>
              </a:pPr>
              <a:endParaRPr lang="ko-KR" altLang="en-US"/>
            </a:p>
          </p:txBody>
        </p:sp>
        <p:sp>
          <p:nvSpPr>
            <p:cNvPr id="15" name="Freeform 31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quadBezTo>
                    <a:pt x="35" y="0"/>
                    <a:pt x="35" y="0"/>
                  </a:quad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lvl="0" algn="ctr">
                <a:defRPr/>
              </a:pPr>
              <a:endParaRPr lang="ko-KR" altLang="en-US"/>
            </a:p>
          </p:txBody>
        </p:sp>
        <p:sp>
          <p:nvSpPr>
            <p:cNvPr id="16" name="Freeform 32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quadBezTo>
                    <a:pt x="28" y="59"/>
                    <a:pt x="28" y="59"/>
                  </a:quad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lvl="0" algn="ctr">
                <a:defRPr/>
              </a:pPr>
              <a:endParaRPr lang="ko-KR" altLang="en-US"/>
            </a:p>
          </p:txBody>
        </p:sp>
        <p:sp>
          <p:nvSpPr>
            <p:cNvPr id="17" name="Freeform 33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lvl="0" algn="ctr">
                <a:defRPr/>
              </a:pPr>
              <a:endParaRPr lang="ko-KR" altLang="en-US"/>
            </a:p>
          </p:txBody>
        </p:sp>
        <p:sp>
          <p:nvSpPr>
            <p:cNvPr id="18" name="Freeform 34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quadBezTo>
                    <a:pt x="293" y="0"/>
                    <a:pt x="293" y="0"/>
                  </a:quad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lvl="0" algn="ctr">
                <a:defRPr/>
              </a:pPr>
              <a:endParaRPr lang="ko-KR" altLang="en-US"/>
            </a:p>
          </p:txBody>
        </p:sp>
        <p:sp>
          <p:nvSpPr>
            <p:cNvPr id="19" name="Freeform 35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quadBezTo>
                    <a:pt x="25" y="53"/>
                    <a:pt x="25" y="53"/>
                  </a:quad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lvl="0" algn="ctr">
                <a:defRPr/>
              </a:pPr>
              <a:endParaRPr lang="ko-KR" altLang="en-US"/>
            </a:p>
          </p:txBody>
        </p:sp>
        <p:sp>
          <p:nvSpPr>
            <p:cNvPr id="20" name="Freeform 36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lvl="0" algn="ctr">
                <a:defRPr/>
              </a:pPr>
              <a:endParaRPr lang="ko-KR" altLang="en-US"/>
            </a:p>
          </p:txBody>
        </p:sp>
        <p:sp>
          <p:nvSpPr>
            <p:cNvPr id="21" name="Freeform 37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lvl="0" algn="ctr">
                <a:defRPr/>
              </a:pPr>
              <a:endParaRPr lang="ko-KR" altLang="en-US"/>
            </a:p>
          </p:txBody>
        </p:sp>
        <p:sp>
          <p:nvSpPr>
            <p:cNvPr id="22" name="Freeform 38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quadBezTo>
                    <a:pt x="44" y="111"/>
                    <a:pt x="44" y="111"/>
                  </a:quad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lvl="0" algn="ctr">
                <a:defRPr/>
              </a:pPr>
              <a:endParaRPr lang="ko-KR" alt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44E5BCC9-E431-4DCD-8D5E-46A3A322658D}" type="datetime1">
              <a:rPr lang="ko-KR" altLang="en-US"/>
              <a:pPr lvl="0">
                <a:defRPr/>
              </a:pPr>
              <a:t>2024-02-01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lvl="0">
              <a:defRPr/>
            </a:pPr>
            <a:fld id="{2EF14274-EA97-47C8-B376-31BCFB43F0A2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p:transition/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422004" y="0"/>
            <a:ext cx="6542467" cy="6857999"/>
          </a:xfrm>
        </p:spPr>
        <p:txBody>
          <a:bodyPr>
            <a:noAutofit/>
          </a:bodyPr>
          <a:lstStyle/>
          <a:p>
            <a:pPr lvl="0" algn="ctr">
              <a:defRPr/>
            </a:pPr>
            <a:br>
              <a:rPr lang="en-US" altLang="ko-KR" sz="4900" b="1"/>
            </a:br>
            <a:br>
              <a:rPr lang="en-US" altLang="ko-KR" sz="4900" b="1"/>
            </a:br>
            <a:br>
              <a:rPr lang="ko-KR" altLang="en-US" sz="4900" b="1"/>
            </a:br>
            <a:r>
              <a:rPr lang="ko-KR" altLang="en-US" sz="4600" b="1"/>
              <a:t>대한민국 기독교 문명사</a:t>
            </a:r>
            <a:br>
              <a:rPr lang="en-US" altLang="ko-KR" sz="4900" b="1"/>
            </a:br>
            <a:br>
              <a:rPr lang="en-US" altLang="ko-KR" sz="2400" b="1"/>
            </a:br>
            <a:r>
              <a:rPr lang="ko-KR" altLang="en-US" sz="3200" b="1">
                <a:solidFill>
                  <a:srgbClr val="0070C0"/>
                </a:solidFill>
              </a:rPr>
              <a:t>내한 미국 선교사의 유산과 교훈</a:t>
            </a:r>
            <a:br>
              <a:rPr lang="en-US" altLang="ko-KR" sz="3600" b="1">
                <a:solidFill>
                  <a:srgbClr val="7030A0"/>
                </a:solidFill>
              </a:rPr>
            </a:br>
            <a:br>
              <a:rPr lang="en-US" altLang="ko-KR" sz="3600" b="1">
                <a:solidFill>
                  <a:srgbClr val="7030A0"/>
                </a:solidFill>
              </a:rPr>
            </a:br>
            <a:br>
              <a:rPr lang="en-US" altLang="ko-KR" sz="3600" b="1">
                <a:solidFill>
                  <a:srgbClr val="7030A0"/>
                </a:solidFill>
              </a:rPr>
            </a:br>
            <a:br>
              <a:rPr lang="ko-KR" altLang="en-US" sz="3600" b="1">
                <a:solidFill>
                  <a:srgbClr val="7030A0"/>
                </a:solidFill>
              </a:rPr>
            </a:br>
            <a:br>
              <a:rPr lang="en-US" altLang="ko-KR" sz="3600" b="1">
                <a:solidFill>
                  <a:srgbClr val="7030A0"/>
                </a:solidFill>
              </a:rPr>
            </a:br>
            <a:br>
              <a:rPr lang="en-US" altLang="ko-KR" sz="3600" b="1">
                <a:solidFill>
                  <a:srgbClr val="7030A0"/>
                </a:solidFill>
              </a:rPr>
            </a:br>
            <a:br>
              <a:rPr lang="en-US" altLang="ko-KR" sz="2700">
                <a:solidFill>
                  <a:schemeClr val="tx1"/>
                </a:solidFill>
              </a:rPr>
            </a:br>
            <a:r>
              <a:rPr lang="ko-KR" altLang="en-US" sz="3600" b="1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93433" y="0"/>
            <a:ext cx="4562650" cy="6858000"/>
          </a:xfrm>
          <a:prstGeom prst="rect">
            <a:avLst/>
          </a:prstGeom>
        </p:spPr>
      </p:pic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6096000" y="5731717"/>
            <a:ext cx="6096000" cy="1126283"/>
          </a:xfrm>
        </p:spPr>
        <p:txBody>
          <a:bodyPr/>
          <a:lstStyle/>
          <a:p>
            <a:pPr lvl="0" algn="ctr">
              <a:defRPr/>
            </a:pPr>
            <a:r>
              <a:rPr lang="ko-KR" altLang="en-US" sz="2400" b="1"/>
              <a:t>김용식 목사 </a:t>
            </a:r>
            <a:r>
              <a:rPr lang="en-US" altLang="ko-KR" sz="2400"/>
              <a:t>(D. Miss.)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56381" y="624110"/>
            <a:ext cx="9748231" cy="663777"/>
          </a:xfrm>
        </p:spPr>
        <p:txBody>
          <a:bodyPr/>
          <a:lstStyle/>
          <a:p>
            <a:pPr lvl="0">
              <a:defRPr/>
            </a:pPr>
            <a:r>
              <a:rPr lang="en-US" altLang="ko-KR" b="1"/>
              <a:t>8. </a:t>
            </a:r>
            <a:r>
              <a:rPr lang="ko-KR" altLang="en-US" b="1"/>
              <a:t>미국과의 긴밀한 연결 고리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65796" y="1815920"/>
            <a:ext cx="10975950" cy="5042079"/>
          </a:xfrm>
        </p:spPr>
        <p:txBody>
          <a:bodyPr>
            <a:normAutofit fontScale="62500" lnSpcReduction="20000"/>
          </a:bodyPr>
          <a:lstStyle/>
          <a:p>
            <a:pPr lvl="0">
              <a:defRPr/>
            </a:pPr>
            <a:r>
              <a:rPr lang="ko-KR" altLang="ko-KR" sz="3284" b="1"/>
              <a:t>선교사들은 교육 인재 교역 등 모든 면에서 미국과 긴밀 관계를 형성하도록 도왔다</a:t>
            </a:r>
            <a:r>
              <a:rPr lang="en-US" altLang="ko-KR" sz="3284" b="1"/>
              <a:t>.</a:t>
            </a:r>
          </a:p>
          <a:p>
            <a:pPr marL="0" lvl="0" indent="0">
              <a:buNone/>
              <a:defRPr/>
            </a:pPr>
            <a:r>
              <a:rPr lang="en-US" altLang="ko-KR" sz="2400" b="1"/>
              <a:t> </a:t>
            </a:r>
          </a:p>
          <a:p>
            <a:pPr lvl="0">
              <a:defRPr/>
            </a:pPr>
            <a:r>
              <a:rPr lang="en-US" altLang="ko-KR" sz="3040" b="1"/>
              <a:t>2</a:t>
            </a:r>
            <a:r>
              <a:rPr lang="ko-KR" altLang="ko-KR" sz="3040" b="1"/>
              <a:t>차 세계대전</a:t>
            </a:r>
            <a:r>
              <a:rPr lang="ko-KR" altLang="en-US" sz="3040" b="1"/>
              <a:t> </a:t>
            </a:r>
            <a:r>
              <a:rPr lang="ko-KR" altLang="ko-KR" sz="3040" b="1"/>
              <a:t>후 전 세계를 휩쓸었던 정치 사조와 유행은 국가</a:t>
            </a:r>
            <a:r>
              <a:rPr lang="en-US" altLang="ko-KR" sz="3040" b="1"/>
              <a:t>, </a:t>
            </a:r>
            <a:r>
              <a:rPr lang="ko-KR" altLang="ko-KR" sz="3040" b="1"/>
              <a:t>즉 권력 엘리트가 주도하는 계획에 대한 열망이었다</a:t>
            </a:r>
            <a:r>
              <a:rPr lang="en-US" altLang="ko-KR" sz="3040" b="1"/>
              <a:t>. </a:t>
            </a:r>
            <a:r>
              <a:rPr lang="ko-KR" altLang="en-US" sz="3040"/>
              <a:t>이 열망이</a:t>
            </a:r>
            <a:r>
              <a:rPr lang="ko-KR" altLang="ko-KR" sz="3040"/>
              <a:t>한쪽에는 공산주의의 약진을 낳고</a:t>
            </a:r>
            <a:r>
              <a:rPr lang="en-US" altLang="ko-KR" sz="3040"/>
              <a:t>, </a:t>
            </a:r>
            <a:r>
              <a:rPr lang="ko-KR" altLang="ko-KR" sz="3040"/>
              <a:t>또 한쪽에는 복지주의의 유행을 낳았다</a:t>
            </a:r>
            <a:r>
              <a:rPr lang="en-US" altLang="ko-KR" sz="3040"/>
              <a:t>. </a:t>
            </a:r>
            <a:r>
              <a:rPr lang="ko-KR" altLang="ko-KR" sz="3040"/>
              <a:t>당시 정치인들과 지식</a:t>
            </a:r>
            <a:r>
              <a:rPr lang="ko-KR" altLang="en-US" sz="3040"/>
              <a:t>인</a:t>
            </a:r>
            <a:r>
              <a:rPr lang="ko-KR" altLang="ko-KR" sz="3040"/>
              <a:t>들 대다수는 국가주의 신념으로 가득 차 있었다</a:t>
            </a:r>
            <a:r>
              <a:rPr lang="en-US" altLang="ko-KR" sz="3040"/>
              <a:t>. </a:t>
            </a:r>
            <a:r>
              <a:rPr lang="ko-KR" altLang="ko-KR" sz="3040"/>
              <a:t>정부가 더 많은 인원과 물자를 동원하고 모두에게 유용한 목적을 달성하기 위해 이용하는 것은 </a:t>
            </a:r>
            <a:r>
              <a:rPr lang="ko-KR" altLang="ko-KR" sz="3040" b="1"/>
              <a:t>사회 문제를 해결하는 데 최선책이라는 믿음</a:t>
            </a:r>
            <a:r>
              <a:rPr lang="ko-KR" altLang="ko-KR" sz="3040"/>
              <a:t>이다</a:t>
            </a:r>
            <a:r>
              <a:rPr lang="en-US" altLang="ko-KR" sz="3040"/>
              <a:t>. </a:t>
            </a:r>
          </a:p>
          <a:p>
            <a:pPr lvl="0">
              <a:defRPr/>
            </a:pPr>
            <a:r>
              <a:rPr lang="ko-KR" altLang="ko-KR" sz="3040" b="1"/>
              <a:t>이 믿음은 오늘날 이 땅의 정치인들에게서 흔히 만날 수 있다</a:t>
            </a:r>
            <a:r>
              <a:rPr lang="en-US" altLang="ko-KR" sz="3040" b="1"/>
              <a:t>.</a:t>
            </a:r>
            <a:r>
              <a:rPr lang="en-US" altLang="ko-KR" sz="3040"/>
              <a:t> </a:t>
            </a:r>
            <a:r>
              <a:rPr lang="ko-KR" altLang="ko-KR" sz="3040"/>
              <a:t>지금 우리는 사회주의와 공산주의</a:t>
            </a:r>
            <a:r>
              <a:rPr lang="en-US" altLang="ko-KR" sz="3040"/>
              <a:t>, </a:t>
            </a:r>
            <a:r>
              <a:rPr lang="ko-KR" altLang="ko-KR" sz="3040"/>
              <a:t>복지주의의 폐해를 보고 있다</a:t>
            </a:r>
            <a:r>
              <a:rPr lang="en-US" altLang="ko-KR" sz="3040"/>
              <a:t>. </a:t>
            </a:r>
            <a:r>
              <a:rPr lang="ko-KR" altLang="ko-KR" sz="3040"/>
              <a:t>그러</a:t>
            </a:r>
            <a:r>
              <a:rPr lang="ko-KR" altLang="en-US" sz="3040"/>
              <a:t>나</a:t>
            </a:r>
            <a:r>
              <a:rPr lang="ko-KR" altLang="ko-KR" sz="3040"/>
              <a:t> </a:t>
            </a:r>
            <a:r>
              <a:rPr lang="en-US" altLang="ko-KR" sz="3040"/>
              <a:t>1940</a:t>
            </a:r>
            <a:r>
              <a:rPr lang="ko-KR" altLang="ko-KR" sz="3040"/>
              <a:t>년대와 </a:t>
            </a:r>
            <a:r>
              <a:rPr lang="en-US" altLang="ko-KR" sz="3040"/>
              <a:t>1950</a:t>
            </a:r>
            <a:r>
              <a:rPr lang="ko-KR" altLang="ko-KR" sz="3040"/>
              <a:t>년대에 한국이 자유주의 체재를 선택했다는 것은 거의 기적에 가깝다</a:t>
            </a:r>
            <a:r>
              <a:rPr lang="en-US" altLang="ko-KR" sz="3040"/>
              <a:t>. </a:t>
            </a:r>
            <a:r>
              <a:rPr lang="ko-KR" altLang="en-US" sz="3040"/>
              <a:t>당시 한국은 </a:t>
            </a:r>
            <a:r>
              <a:rPr lang="ko-KR" altLang="ko-KR" sz="3040"/>
              <a:t>역사적으로나 문화적으로 자유주의 전통이 없는 나라였</a:t>
            </a:r>
            <a:r>
              <a:rPr lang="ko-KR" altLang="en-US" sz="3040"/>
              <a:t>지만</a:t>
            </a:r>
            <a:r>
              <a:rPr lang="en-US" altLang="ko-KR" sz="3040"/>
              <a:t>,</a:t>
            </a:r>
            <a:r>
              <a:rPr lang="ko-KR" altLang="en-US" sz="3040"/>
              <a:t> </a:t>
            </a:r>
            <a:r>
              <a:rPr lang="ko-KR" altLang="ko-KR" sz="3040"/>
              <a:t>우리가 자유 체재를 가질 수 있었던 데</a:t>
            </a:r>
            <a:r>
              <a:rPr lang="ko-KR" altLang="en-US" sz="3040"/>
              <a:t>에</a:t>
            </a:r>
            <a:r>
              <a:rPr lang="ko-KR" altLang="ko-KR" sz="3040"/>
              <a:t>는 </a:t>
            </a:r>
            <a:r>
              <a:rPr lang="ko-KR" altLang="en-US" sz="3040"/>
              <a:t>내한 미국 </a:t>
            </a:r>
            <a:r>
              <a:rPr lang="ko-KR" altLang="ko-KR" sz="3040"/>
              <a:t>선교사들의 도움이 컸다</a:t>
            </a:r>
            <a:r>
              <a:rPr lang="en-US" altLang="ko-KR" sz="3040"/>
              <a:t>.</a:t>
            </a:r>
          </a:p>
          <a:p>
            <a:pPr lvl="0">
              <a:defRPr/>
            </a:pPr>
            <a:r>
              <a:rPr lang="en-US" altLang="ko-KR" sz="3040" b="1"/>
              <a:t>2</a:t>
            </a:r>
            <a:r>
              <a:rPr lang="ko-KR" altLang="ko-KR" sz="3040" b="1"/>
              <a:t>차 세계대전</a:t>
            </a:r>
            <a:r>
              <a:rPr lang="ko-KR" altLang="en-US" sz="3040" b="1"/>
              <a:t> </a:t>
            </a:r>
            <a:r>
              <a:rPr lang="ko-KR" altLang="ko-KR" sz="3040" b="1"/>
              <a:t>후에 세계는 두 진영으로 나눠</a:t>
            </a:r>
            <a:r>
              <a:rPr lang="ko-KR" altLang="en-US" sz="3040" b="1"/>
              <a:t>졌</a:t>
            </a:r>
            <a:r>
              <a:rPr lang="ko-KR" altLang="ko-KR" sz="3040" b="1"/>
              <a:t>다</a:t>
            </a:r>
            <a:r>
              <a:rPr lang="en-US" altLang="ko-KR" sz="3040" b="1"/>
              <a:t>. </a:t>
            </a:r>
            <a:r>
              <a:rPr lang="ko-KR" altLang="ko-KR" sz="3040"/>
              <a:t>하나는 </a:t>
            </a:r>
            <a:r>
              <a:rPr lang="ko-KR" altLang="en-US" sz="3040"/>
              <a:t>국가 개입 </a:t>
            </a:r>
            <a:r>
              <a:rPr lang="ko-KR" altLang="ko-KR" sz="3040"/>
              <a:t>계획 신념을 현실에 적용하는 국가들</a:t>
            </a:r>
            <a:r>
              <a:rPr lang="ko-KR" altLang="en-US" sz="3040"/>
              <a:t>과</a:t>
            </a:r>
            <a:r>
              <a:rPr lang="en-US" altLang="ko-KR" sz="3040"/>
              <a:t>,</a:t>
            </a:r>
            <a:r>
              <a:rPr lang="ko-KR" altLang="ko-KR" sz="3040"/>
              <a:t> </a:t>
            </a:r>
            <a:r>
              <a:rPr lang="ko-KR" altLang="en-US" sz="3040"/>
              <a:t>다른 하나는 이 신념의 그림자</a:t>
            </a:r>
            <a:r>
              <a:rPr lang="ko-KR" altLang="ko-KR" sz="3040"/>
              <a:t>를 정확히 인식하고 가능한 정부 개입을 억제</a:t>
            </a:r>
            <a:r>
              <a:rPr lang="ko-KR" altLang="en-US" sz="3040"/>
              <a:t>했던</a:t>
            </a:r>
            <a:r>
              <a:rPr lang="ko-KR" altLang="ko-KR" sz="3040"/>
              <a:t> 국가들이다</a:t>
            </a:r>
            <a:r>
              <a:rPr lang="en-US" altLang="ko-KR" sz="3040"/>
              <a:t>. </a:t>
            </a:r>
            <a:r>
              <a:rPr lang="ko-KR" altLang="ko-KR" sz="3040"/>
              <a:t>전자는 소련과 중공 계열의 나라들과</a:t>
            </a:r>
            <a:r>
              <a:rPr lang="en-US" altLang="ko-KR" sz="3040"/>
              <a:t>, </a:t>
            </a:r>
            <a:r>
              <a:rPr lang="ko-KR" altLang="ko-KR" sz="3040"/>
              <a:t>복지 국가와 국가 대표 산업 육성책을 밀어붙인 영국과 프랑스 계열의 나라들이다</a:t>
            </a:r>
            <a:r>
              <a:rPr lang="en-US" altLang="ko-KR" sz="3040"/>
              <a:t>. </a:t>
            </a:r>
            <a:r>
              <a:rPr lang="ko-KR" altLang="ko-KR" sz="3040" b="1"/>
              <a:t>반대쪽에 위치했던 나라는 미국이다</a:t>
            </a:r>
            <a:r>
              <a:rPr lang="en-US" altLang="ko-KR" sz="3040" b="1"/>
              <a:t>. </a:t>
            </a:r>
            <a:r>
              <a:rPr lang="ko-KR" altLang="ko-KR" sz="3040"/>
              <a:t>미국이 추구했던 라인에 서 있었던 나라들이 무역과 수출을 중시해서 일어섰던 한국</a:t>
            </a:r>
            <a:r>
              <a:rPr lang="en-US" altLang="ko-KR" sz="3040"/>
              <a:t>, </a:t>
            </a:r>
            <a:r>
              <a:rPr lang="ko-KR" altLang="ko-KR" sz="3040"/>
              <a:t>타이완</a:t>
            </a:r>
            <a:r>
              <a:rPr lang="en-US" altLang="ko-KR" sz="3040"/>
              <a:t>, </a:t>
            </a:r>
            <a:r>
              <a:rPr lang="ko-KR" altLang="ko-KR" sz="3040"/>
              <a:t>홍콩</a:t>
            </a:r>
            <a:r>
              <a:rPr lang="en-US" altLang="ko-KR" sz="3040"/>
              <a:t>, </a:t>
            </a:r>
            <a:r>
              <a:rPr lang="ko-KR" altLang="ko-KR" sz="3040"/>
              <a:t>싱가포르 등이다</a:t>
            </a:r>
            <a:r>
              <a:rPr lang="en-US" altLang="ko-KR" sz="3040"/>
              <a:t>. </a:t>
            </a:r>
            <a:r>
              <a:rPr lang="ko-KR" altLang="ko-KR" sz="3040" b="1"/>
              <a:t>한국이 미국과의 연결 고리를 형성함으로써 한국이 문명국 대열에 설 수 있고</a:t>
            </a:r>
            <a:r>
              <a:rPr lang="en-US" altLang="ko-KR" sz="3040" b="1"/>
              <a:t>, </a:t>
            </a:r>
            <a:r>
              <a:rPr lang="ko-KR" altLang="ko-KR" sz="3040" b="1"/>
              <a:t>교역 중심 국가로 성장할 수 있고</a:t>
            </a:r>
            <a:r>
              <a:rPr lang="en-US" altLang="ko-KR" sz="3040" b="1"/>
              <a:t>, </a:t>
            </a:r>
            <a:r>
              <a:rPr lang="ko-KR" altLang="ko-KR" sz="3040" b="1"/>
              <a:t>물질적인 풍요를 누릴 수 있었던 것은 내한 미국 선교사들의 기여가 컸던 것을 부인할 수 없다</a:t>
            </a:r>
            <a:r>
              <a:rPr lang="en-US" altLang="ko-KR" sz="3040"/>
              <a:t>.</a:t>
            </a:r>
          </a:p>
          <a:p>
            <a:pPr lvl="0">
              <a:defRPr/>
            </a:pPr>
            <a:endParaRPr lang="ko-KR" altLang="ko-KR" sz="258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37989" y="624110"/>
            <a:ext cx="9466622" cy="66377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altLang="ko-KR" b="1"/>
              <a:t>9. </a:t>
            </a:r>
            <a:r>
              <a:rPr lang="ko-KR" altLang="en-US" b="1"/>
              <a:t>근대 시민 국가의 가치에 대한 이해와 확산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570451" y="1725769"/>
            <a:ext cx="10331726" cy="5035639"/>
          </a:xfrm>
        </p:spPr>
        <p:txBody>
          <a:bodyPr>
            <a:normAutofit lnSpcReduction="10000"/>
          </a:bodyPr>
          <a:lstStyle/>
          <a:p>
            <a:pPr lvl="0">
              <a:defRPr/>
            </a:pPr>
            <a:r>
              <a:rPr lang="ko-KR" altLang="ko-KR" sz="2200" b="1"/>
              <a:t>개신교가 이 땅에 전래되었을 때 한국인의 과제는 전근대적이고 봉건적인 사회의 모순을 극복하는 것이었다</a:t>
            </a:r>
            <a:r>
              <a:rPr lang="en-US" altLang="ko-KR" sz="2200" b="1"/>
              <a:t>. </a:t>
            </a:r>
            <a:r>
              <a:rPr lang="ko-KR" altLang="ko-KR" sz="2200" b="1"/>
              <a:t>예를 들면 수탈</a:t>
            </a:r>
            <a:r>
              <a:rPr lang="en-US" altLang="ko-KR" sz="2200" b="1"/>
              <a:t>, </a:t>
            </a:r>
            <a:r>
              <a:rPr lang="ko-KR" altLang="ko-KR" sz="2200" b="1"/>
              <a:t>가렴주구</a:t>
            </a:r>
            <a:r>
              <a:rPr lang="en-US" altLang="ko-KR" sz="2200" b="1"/>
              <a:t>, </a:t>
            </a:r>
            <a:r>
              <a:rPr lang="ko-KR" altLang="ko-KR" sz="2200" b="1"/>
              <a:t>가난</a:t>
            </a:r>
            <a:r>
              <a:rPr lang="en-US" altLang="ko-KR" sz="2200" b="1"/>
              <a:t>, </a:t>
            </a:r>
            <a:r>
              <a:rPr lang="ko-KR" altLang="ko-KR" sz="2200" b="1"/>
              <a:t>질병 등이 어우러진 그 시대 상황 말이다</a:t>
            </a:r>
            <a:r>
              <a:rPr lang="en-US" altLang="ko-KR" sz="2200" b="1"/>
              <a:t>.</a:t>
            </a:r>
          </a:p>
          <a:p>
            <a:pPr marL="0" lvl="0" indent="0">
              <a:buNone/>
              <a:defRPr/>
            </a:pPr>
            <a:endParaRPr lang="ko-KR" altLang="ko-KR"/>
          </a:p>
          <a:p>
            <a:pPr lvl="0">
              <a:defRPr/>
            </a:pPr>
            <a:r>
              <a:rPr lang="ko-KR" altLang="ko-KR" sz="2000" b="1"/>
              <a:t>한말의 개신교는 선교사보다 성경을 먼저 보급했다</a:t>
            </a:r>
            <a:r>
              <a:rPr lang="en-US" altLang="ko-KR" sz="2000" b="1"/>
              <a:t>. </a:t>
            </a:r>
            <a:r>
              <a:rPr lang="ko-KR" altLang="en-US" sz="2000"/>
              <a:t>그리고 </a:t>
            </a:r>
            <a:r>
              <a:rPr lang="ko-KR" altLang="ko-KR" sz="2000"/>
              <a:t>주기도문</a:t>
            </a:r>
            <a:r>
              <a:rPr lang="en-US" altLang="ko-KR" sz="2000"/>
              <a:t>, </a:t>
            </a:r>
            <a:r>
              <a:rPr lang="ko-KR" altLang="ko-KR" sz="2000"/>
              <a:t>십계명</a:t>
            </a:r>
            <a:r>
              <a:rPr lang="en-US" altLang="ko-KR" sz="2000"/>
              <a:t>, </a:t>
            </a:r>
            <a:r>
              <a:rPr lang="ko-KR" altLang="ko-KR" sz="2000"/>
              <a:t>사도신경</a:t>
            </a:r>
            <a:r>
              <a:rPr lang="en-US" altLang="ko-KR" sz="2000"/>
              <a:t>, </a:t>
            </a:r>
            <a:r>
              <a:rPr lang="ko-KR" altLang="ko-KR" sz="2000"/>
              <a:t>웨스트민스터 요리 문답 등 얇은 </a:t>
            </a:r>
            <a:r>
              <a:rPr lang="ko-KR" altLang="ko-KR" sz="2000" b="1"/>
              <a:t>교리서</a:t>
            </a:r>
            <a:r>
              <a:rPr lang="ko-KR" altLang="ko-KR" sz="2000"/>
              <a:t>를 번역 출판했다</a:t>
            </a:r>
            <a:r>
              <a:rPr lang="en-US" altLang="ko-KR" sz="2000"/>
              <a:t>. </a:t>
            </a:r>
            <a:r>
              <a:rPr lang="ko-KR" altLang="en-US" sz="2000"/>
              <a:t>뿐만 아니라 당시 </a:t>
            </a:r>
            <a:r>
              <a:rPr lang="ko-KR" altLang="ko-KR" sz="2000" b="1"/>
              <a:t>기독교 문서</a:t>
            </a:r>
            <a:r>
              <a:rPr lang="ko-KR" altLang="ko-KR" sz="2000"/>
              <a:t>들은 제사 문제와 남존여비 등 사회 주제를 다루기도 했다</a:t>
            </a:r>
            <a:r>
              <a:rPr lang="en-US" altLang="ko-KR" sz="2000"/>
              <a:t>. </a:t>
            </a:r>
          </a:p>
          <a:p>
            <a:pPr lvl="0">
              <a:defRPr/>
            </a:pPr>
            <a:r>
              <a:rPr lang="en-US" altLang="ko-KR" sz="2000" b="1"/>
              <a:t>1880</a:t>
            </a:r>
            <a:r>
              <a:rPr lang="ko-KR" altLang="ko-KR" sz="2000" b="1"/>
              <a:t>년대 말부터 본격화되는 개신교 선교 활동은 근대 시민 사회의 등장에 중요한 역할을 했다</a:t>
            </a:r>
            <a:r>
              <a:rPr lang="en-US" altLang="ko-KR" sz="2000" b="1"/>
              <a:t>.</a:t>
            </a:r>
            <a:r>
              <a:rPr lang="en-US" altLang="ko-KR" sz="2000"/>
              <a:t> </a:t>
            </a:r>
            <a:r>
              <a:rPr lang="ko-KR" altLang="ko-KR" sz="2000"/>
              <a:t>근대 시민 사회는 </a:t>
            </a:r>
            <a:r>
              <a:rPr lang="en-US" altLang="ko-KR" sz="2000"/>
              <a:t>3</a:t>
            </a:r>
            <a:r>
              <a:rPr lang="ko-KR" altLang="ko-KR" sz="2000"/>
              <a:t>가지 축으로 구성된다</a:t>
            </a:r>
            <a:r>
              <a:rPr lang="en-US" altLang="ko-KR" sz="2000"/>
              <a:t>. </a:t>
            </a:r>
            <a:r>
              <a:rPr lang="ko-KR" altLang="ko-KR" sz="2000"/>
              <a:t>하나는 정치적으로 </a:t>
            </a:r>
            <a:r>
              <a:rPr lang="ko-KR" altLang="ko-KR" sz="2000" b="1">
                <a:effectLst/>
              </a:rPr>
              <a:t>민주주의 체제</a:t>
            </a:r>
            <a:r>
              <a:rPr lang="ko-KR" altLang="ko-KR" sz="2000"/>
              <a:t>를</a:t>
            </a:r>
            <a:r>
              <a:rPr lang="en-US" altLang="ko-KR" sz="2000"/>
              <a:t>, </a:t>
            </a:r>
            <a:r>
              <a:rPr lang="ko-KR" altLang="ko-KR" sz="2000"/>
              <a:t>다른 하나는 경제적으로 </a:t>
            </a:r>
            <a:r>
              <a:rPr lang="ko-KR" altLang="ko-KR" sz="2000" b="1"/>
              <a:t>자본주의 체제</a:t>
            </a:r>
            <a:r>
              <a:rPr lang="ko-KR" altLang="ko-KR" sz="2000"/>
              <a:t>를</a:t>
            </a:r>
            <a:r>
              <a:rPr lang="en-US" altLang="ko-KR" sz="2000"/>
              <a:t>, </a:t>
            </a:r>
            <a:r>
              <a:rPr lang="ko-KR" altLang="ko-KR" sz="2000"/>
              <a:t>마지막으로 민족 중심 국가의 존립을 가능하게 하는 </a:t>
            </a:r>
            <a:r>
              <a:rPr lang="ko-KR" altLang="ko-KR" sz="2000" b="1"/>
              <a:t>민족의식과 애국심</a:t>
            </a:r>
            <a:r>
              <a:rPr lang="ko-KR" altLang="ko-KR" sz="2000"/>
              <a:t>이다</a:t>
            </a:r>
            <a:r>
              <a:rPr lang="en-US" altLang="ko-KR" sz="2000"/>
              <a:t>. </a:t>
            </a:r>
            <a:r>
              <a:rPr lang="ko-KR" altLang="ko-KR" sz="2000" b="1"/>
              <a:t>선교사가 전하는 성경 말씀</a:t>
            </a:r>
            <a:r>
              <a:rPr lang="ko-KR" altLang="en-US" sz="2000" b="1"/>
              <a:t>에는</a:t>
            </a:r>
            <a:r>
              <a:rPr lang="ko-KR" altLang="ko-KR" sz="2000" b="1"/>
              <a:t> 봉건 시대를 살았던 사람들을 근대 시민으로 바꾸는 데 필수적인 내용들이 모두 들어 있다</a:t>
            </a:r>
            <a:r>
              <a:rPr lang="en-US" altLang="ko-KR" sz="2000" b="1"/>
              <a:t>.</a:t>
            </a:r>
            <a:endParaRPr lang="en-US" altLang="ko-KR" sz="2000"/>
          </a:p>
          <a:p>
            <a:pPr lvl="0">
              <a:defRPr/>
            </a:pPr>
            <a:r>
              <a:rPr lang="ko-KR" altLang="ko-KR" sz="2000"/>
              <a:t>오래된 종교 경전을 읽거나 도덕 윤리 교재를 많이 </a:t>
            </a:r>
            <a:r>
              <a:rPr lang="ko-KR" altLang="en-US" sz="2000"/>
              <a:t>읽</a:t>
            </a:r>
            <a:r>
              <a:rPr lang="ko-KR" altLang="ko-KR" sz="2000"/>
              <a:t>더라도 </a:t>
            </a:r>
            <a:r>
              <a:rPr lang="ko-KR" altLang="ko-KR" sz="2000" b="1"/>
              <a:t>근대 시민 사회</a:t>
            </a:r>
            <a:r>
              <a:rPr lang="ko-KR" altLang="en-US" sz="2000" b="1"/>
              <a:t> 의식</a:t>
            </a:r>
            <a:r>
              <a:rPr lang="ko-KR" altLang="en-US" sz="2000"/>
              <a:t>을</a:t>
            </a:r>
            <a:r>
              <a:rPr lang="ko-KR" altLang="ko-KR" sz="2000"/>
              <a:t> 갖기는 힘들다</a:t>
            </a:r>
            <a:r>
              <a:rPr lang="en-US" altLang="ko-KR" sz="2000"/>
              <a:t>. </a:t>
            </a:r>
            <a:r>
              <a:rPr lang="ko-KR" altLang="en-US" sz="2000"/>
              <a:t>그러나 선교사들이 읽히고 전한 성경은 </a:t>
            </a:r>
            <a:r>
              <a:rPr lang="ko-KR" altLang="ko-KR" sz="2000"/>
              <a:t>다른 차원의 개화 즉</a:t>
            </a:r>
            <a:r>
              <a:rPr lang="en-US" altLang="ko-KR" sz="2000"/>
              <a:t>, </a:t>
            </a:r>
            <a:r>
              <a:rPr lang="ko-KR" altLang="ko-KR" sz="2000" b="1"/>
              <a:t>의식의 개화</a:t>
            </a:r>
            <a:r>
              <a:rPr lang="ko-KR" altLang="ko-KR" sz="2000"/>
              <a:t>를 </a:t>
            </a:r>
            <a:r>
              <a:rPr lang="ko-KR" altLang="en-US" sz="2000"/>
              <a:t>갖게 했다</a:t>
            </a:r>
            <a:r>
              <a:rPr lang="en-US" altLang="ko-KR" sz="2000"/>
              <a:t>. </a:t>
            </a:r>
          </a:p>
          <a:p>
            <a:pPr lvl="0">
              <a:defRPr/>
            </a:pPr>
            <a:endParaRPr lang="ko-KR" altLang="en-US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72945" y="624110"/>
            <a:ext cx="9731666" cy="663777"/>
          </a:xfrm>
        </p:spPr>
        <p:txBody>
          <a:bodyPr/>
          <a:lstStyle/>
          <a:p>
            <a:pPr lvl="0">
              <a:defRPr/>
            </a:pPr>
            <a:r>
              <a:rPr lang="en-US" altLang="ko-KR" b="1"/>
              <a:t>10. </a:t>
            </a:r>
            <a:r>
              <a:rPr lang="ko-KR" altLang="en-US" b="1"/>
              <a:t>근대적 교육기관 설립과 인재 육성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37929" y="1686176"/>
            <a:ext cx="10340010" cy="4869170"/>
          </a:xfrm>
        </p:spPr>
        <p:txBody>
          <a:bodyPr>
            <a:normAutofit fontScale="85000" lnSpcReduction="20000"/>
          </a:bodyPr>
          <a:lstStyle/>
          <a:p>
            <a:pPr lvl="0">
              <a:defRPr/>
            </a:pPr>
            <a:r>
              <a:rPr lang="ko-KR" altLang="ko-KR" sz="3000" b="1"/>
              <a:t>선교사들은 굴지의 고등 교육기관과 사립 중고교를 설립해 한국에 남겼다</a:t>
            </a:r>
            <a:endParaRPr lang="ko-KR" altLang="en-US" sz="2800"/>
          </a:p>
          <a:p>
            <a:pPr lvl="0">
              <a:defRPr/>
            </a:pPr>
            <a:endParaRPr lang="ko-KR" altLang="en-US" sz="2352"/>
          </a:p>
          <a:p>
            <a:pPr lvl="0">
              <a:defRPr/>
            </a:pPr>
            <a:r>
              <a:rPr lang="ko-KR" altLang="en-US" sz="2352" b="1"/>
              <a:t>내한 미국 </a:t>
            </a:r>
            <a:r>
              <a:rPr lang="ko-KR" altLang="ko-KR" sz="2352" b="1"/>
              <a:t>선교사</a:t>
            </a:r>
            <a:r>
              <a:rPr lang="ko-KR" altLang="en-US" sz="2352" b="1"/>
              <a:t>의 </a:t>
            </a:r>
            <a:r>
              <a:rPr lang="ko-KR" altLang="ko-KR" sz="2352" b="1"/>
              <a:t>선교기지가 있었던 곳에는</a:t>
            </a:r>
            <a:r>
              <a:rPr lang="ko-KR" altLang="en-US" sz="2352" b="1"/>
              <a:t> </a:t>
            </a:r>
            <a:r>
              <a:rPr lang="ko-KR" altLang="ko-KR" sz="2352" b="1"/>
              <a:t>미국</a:t>
            </a:r>
            <a:r>
              <a:rPr lang="ko-KR" altLang="en-US" sz="2352" b="1"/>
              <a:t> </a:t>
            </a:r>
            <a:r>
              <a:rPr lang="ko-KR" altLang="ko-KR" sz="2352" b="1"/>
              <a:t>선교 단체가 후원하는 교육기관이 세워졌다</a:t>
            </a:r>
            <a:r>
              <a:rPr lang="en-US" altLang="ko-KR" sz="2352" b="1"/>
              <a:t>.</a:t>
            </a:r>
            <a:r>
              <a:rPr lang="en-US" altLang="ko-KR" sz="2352"/>
              <a:t> </a:t>
            </a:r>
            <a:r>
              <a:rPr lang="ko-KR" altLang="ko-KR" sz="2352"/>
              <a:t>이런 기관</a:t>
            </a:r>
            <a:r>
              <a:rPr lang="ko-KR" altLang="en-US" sz="2352"/>
              <a:t> 설립에</a:t>
            </a:r>
            <a:r>
              <a:rPr lang="ko-KR" altLang="ko-KR" sz="2352"/>
              <a:t> 필요한 거액의 헌금을 내놓은 </a:t>
            </a:r>
            <a:r>
              <a:rPr lang="ko-KR" altLang="ko-KR" sz="2352" b="1"/>
              <a:t>미국인 기부자</a:t>
            </a:r>
            <a:r>
              <a:rPr lang="ko-KR" altLang="ko-KR" sz="2352"/>
              <a:t>들</a:t>
            </a:r>
            <a:r>
              <a:rPr lang="ko-KR" altLang="en-US" sz="2352"/>
              <a:t> 있었다</a:t>
            </a:r>
            <a:r>
              <a:rPr lang="en-US" altLang="ko-KR" sz="2352"/>
              <a:t>. </a:t>
            </a:r>
          </a:p>
          <a:p>
            <a:pPr lvl="0">
              <a:defRPr/>
            </a:pPr>
            <a:r>
              <a:rPr lang="ko-KR" altLang="ko-KR" sz="2352" b="1"/>
              <a:t>이화여대의 예를 들면</a:t>
            </a:r>
            <a:r>
              <a:rPr lang="en-US" altLang="ko-KR" sz="2352" b="1"/>
              <a:t>,</a:t>
            </a:r>
            <a:r>
              <a:rPr lang="en-US" altLang="ko-KR" sz="2352"/>
              <a:t> 1886</a:t>
            </a:r>
            <a:r>
              <a:rPr lang="ko-KR" altLang="ko-KR" sz="2352"/>
              <a:t>년에 첫 학생은 한 명이었지만 </a:t>
            </a:r>
            <a:r>
              <a:rPr lang="en-US" altLang="ko-KR" sz="2352"/>
              <a:t>1887</a:t>
            </a:r>
            <a:r>
              <a:rPr lang="ko-KR" altLang="ko-KR" sz="2352"/>
              <a:t>년 말이 되면서 </a:t>
            </a:r>
            <a:r>
              <a:rPr lang="en-US" altLang="ko-KR" sz="2352"/>
              <a:t>18</a:t>
            </a:r>
            <a:r>
              <a:rPr lang="ko-KR" altLang="ko-KR" sz="2352"/>
              <a:t>명이 기숙사 생활을 </a:t>
            </a:r>
            <a:r>
              <a:rPr lang="ko-KR" altLang="en-US" sz="2352"/>
              <a:t>했다</a:t>
            </a:r>
            <a:r>
              <a:rPr lang="en-US" altLang="ko-KR" sz="2352"/>
              <a:t>. </a:t>
            </a:r>
            <a:r>
              <a:rPr lang="ko-KR" altLang="ko-KR" sz="2352"/>
              <a:t>설립자 </a:t>
            </a:r>
            <a:r>
              <a:rPr lang="ko-KR" altLang="ko-KR" sz="2352" b="1"/>
              <a:t>메리 스크랜턴</a:t>
            </a:r>
            <a:r>
              <a:rPr lang="ko-KR" altLang="ko-KR" sz="2352"/>
              <a:t>은 버려진 아이들을 먹이고</a:t>
            </a:r>
            <a:r>
              <a:rPr lang="en-US" altLang="ko-KR" sz="2352"/>
              <a:t>, </a:t>
            </a:r>
            <a:r>
              <a:rPr lang="ko-KR" altLang="ko-KR" sz="2352"/>
              <a:t>재우고</a:t>
            </a:r>
            <a:r>
              <a:rPr lang="en-US" altLang="ko-KR" sz="2352"/>
              <a:t>, </a:t>
            </a:r>
            <a:r>
              <a:rPr lang="ko-KR" altLang="ko-KR" sz="2352"/>
              <a:t>입히고</a:t>
            </a:r>
            <a:r>
              <a:rPr lang="en-US" altLang="ko-KR" sz="2352"/>
              <a:t>, </a:t>
            </a:r>
            <a:r>
              <a:rPr lang="ko-KR" altLang="ko-KR" sz="2352"/>
              <a:t>가르치는 것부터 시작했다</a:t>
            </a:r>
            <a:r>
              <a:rPr lang="en-US" altLang="ko-KR" sz="2352"/>
              <a:t>. </a:t>
            </a:r>
            <a:r>
              <a:rPr lang="ko-KR" altLang="ko-KR" sz="2352"/>
              <a:t>이 아이들의 후원자는 </a:t>
            </a:r>
            <a:r>
              <a:rPr lang="ko-KR" altLang="ko-KR" sz="2352" b="1"/>
              <a:t>북감리교</a:t>
            </a:r>
            <a:r>
              <a:rPr lang="ko-KR" altLang="ko-KR" sz="2352"/>
              <a:t>의 뉴잉글랜드 지부</a:t>
            </a:r>
            <a:r>
              <a:rPr lang="en-US" altLang="ko-KR" sz="2352"/>
              <a:t>, </a:t>
            </a:r>
            <a:r>
              <a:rPr lang="ko-KR" altLang="ko-KR" sz="2352"/>
              <a:t>뉴욕 지부</a:t>
            </a:r>
            <a:r>
              <a:rPr lang="en-US" altLang="ko-KR" sz="2352"/>
              <a:t>, </a:t>
            </a:r>
            <a:r>
              <a:rPr lang="ko-KR" altLang="ko-KR" sz="2352"/>
              <a:t>노스웨스턴 지부</a:t>
            </a:r>
            <a:r>
              <a:rPr lang="en-US" altLang="ko-KR" sz="2352"/>
              <a:t>, </a:t>
            </a:r>
            <a:r>
              <a:rPr lang="ko-KR" altLang="ko-KR" sz="2352"/>
              <a:t>볼티모어 지부</a:t>
            </a:r>
            <a:r>
              <a:rPr lang="en-US" altLang="ko-KR" sz="2352"/>
              <a:t>, </a:t>
            </a:r>
            <a:r>
              <a:rPr lang="ko-KR" altLang="ko-KR" sz="2352"/>
              <a:t>신시내티 지부 등 </a:t>
            </a:r>
            <a:r>
              <a:rPr lang="en-US" altLang="ko-KR" sz="2352"/>
              <a:t>5</a:t>
            </a:r>
            <a:r>
              <a:rPr lang="ko-KR" altLang="ko-KR" sz="2352"/>
              <a:t>개 지부</a:t>
            </a:r>
            <a:r>
              <a:rPr lang="ko-KR" altLang="en-US" sz="2352"/>
              <a:t>였다</a:t>
            </a:r>
            <a:r>
              <a:rPr lang="en-US" altLang="ko-KR" sz="2352"/>
              <a:t>.</a:t>
            </a:r>
          </a:p>
          <a:p>
            <a:pPr lvl="0">
              <a:defRPr/>
            </a:pPr>
            <a:r>
              <a:rPr lang="en-US" altLang="ko-KR" sz="2352" b="1"/>
              <a:t>1908</a:t>
            </a:r>
            <a:r>
              <a:rPr lang="ko-KR" altLang="ko-KR" sz="2352" b="1"/>
              <a:t>년 한국 장로교 계통의 학교 현황은 전국에 소학교 </a:t>
            </a:r>
            <a:r>
              <a:rPr lang="en-US" altLang="ko-KR" sz="2352" b="1"/>
              <a:t>542</a:t>
            </a:r>
            <a:r>
              <a:rPr lang="ko-KR" altLang="ko-KR" sz="2352" b="1"/>
              <a:t>개</a:t>
            </a:r>
            <a:r>
              <a:rPr lang="en-US" altLang="ko-KR" sz="2352" b="1"/>
              <a:t>, </a:t>
            </a:r>
            <a:r>
              <a:rPr lang="ko-KR" altLang="ko-KR" sz="2352" b="1"/>
              <a:t>남자중학교 </a:t>
            </a:r>
            <a:r>
              <a:rPr lang="en-US" altLang="ko-KR" sz="2352" b="1"/>
              <a:t>11</a:t>
            </a:r>
            <a:r>
              <a:rPr lang="ko-KR" altLang="ko-KR" sz="2352" b="1"/>
              <a:t>개</a:t>
            </a:r>
            <a:r>
              <a:rPr lang="en-US" altLang="ko-KR" sz="2352" b="1"/>
              <a:t>, </a:t>
            </a:r>
            <a:r>
              <a:rPr lang="ko-KR" altLang="ko-KR" sz="2352" b="1"/>
              <a:t>여자중학교 </a:t>
            </a:r>
            <a:r>
              <a:rPr lang="en-US" altLang="ko-KR" sz="2352" b="1"/>
              <a:t>5</a:t>
            </a:r>
            <a:r>
              <a:rPr lang="ko-KR" altLang="ko-KR" sz="2352" b="1"/>
              <a:t>개</a:t>
            </a:r>
            <a:r>
              <a:rPr lang="en-US" altLang="ko-KR" sz="2352" b="1"/>
              <a:t>, </a:t>
            </a:r>
            <a:r>
              <a:rPr lang="ko-KR" altLang="ko-KR" sz="2352" b="1"/>
              <a:t>대학</a:t>
            </a:r>
            <a:r>
              <a:rPr lang="ko-KR" altLang="en-US" sz="2352" b="1"/>
              <a:t>교</a:t>
            </a:r>
            <a:r>
              <a:rPr lang="ko-KR" altLang="ko-KR" sz="2352" b="1"/>
              <a:t> </a:t>
            </a:r>
            <a:r>
              <a:rPr lang="en-US" altLang="ko-KR" sz="2352" b="1"/>
              <a:t>2</a:t>
            </a:r>
            <a:r>
              <a:rPr lang="ko-KR" altLang="ko-KR" sz="2352" b="1"/>
              <a:t>개</a:t>
            </a:r>
            <a:r>
              <a:rPr lang="ko-KR" altLang="en-US" sz="2352" b="1"/>
              <a:t>였</a:t>
            </a:r>
            <a:r>
              <a:rPr lang="ko-KR" altLang="ko-KR" sz="2352" b="1"/>
              <a:t>다</a:t>
            </a:r>
            <a:r>
              <a:rPr lang="en-US" altLang="ko-KR" sz="2352" b="1"/>
              <a:t>.</a:t>
            </a:r>
            <a:r>
              <a:rPr lang="en-US" altLang="ko-KR" sz="2352"/>
              <a:t> 1905-1908</a:t>
            </a:r>
            <a:r>
              <a:rPr lang="ko-KR" altLang="ko-KR" sz="2352"/>
              <a:t>년 사이에 장로교 교회 수</a:t>
            </a:r>
            <a:r>
              <a:rPr lang="ko-KR" altLang="en-US" sz="2352"/>
              <a:t>가</a:t>
            </a:r>
            <a:r>
              <a:rPr lang="ko-KR" altLang="ko-KR" sz="2352"/>
              <a:t> 해마다 </a:t>
            </a:r>
            <a:r>
              <a:rPr lang="en-US" altLang="ko-KR" sz="2352"/>
              <a:t>100-200</a:t>
            </a:r>
            <a:r>
              <a:rPr lang="ko-KR" altLang="ko-KR" sz="2352"/>
              <a:t>개</a:t>
            </a:r>
            <a:r>
              <a:rPr lang="en-US" altLang="ko-KR" sz="2352"/>
              <a:t> </a:t>
            </a:r>
            <a:r>
              <a:rPr lang="ko-KR" altLang="ko-KR" sz="2352"/>
              <a:t>가량 늘었는데</a:t>
            </a:r>
            <a:r>
              <a:rPr lang="en-US" altLang="ko-KR" sz="2352"/>
              <a:t>,</a:t>
            </a:r>
            <a:r>
              <a:rPr lang="ko-KR" altLang="ko-KR" sz="2352"/>
              <a:t> 교회가 설립한 기독교 학교 또한 해마다 비슷한 수로 늘어</a:t>
            </a:r>
            <a:r>
              <a:rPr lang="ko-KR" altLang="en-US" sz="2352"/>
              <a:t>났다</a:t>
            </a:r>
            <a:r>
              <a:rPr lang="en-US" altLang="ko-KR" sz="2352"/>
              <a:t>.</a:t>
            </a:r>
          </a:p>
          <a:p>
            <a:pPr lvl="0">
              <a:defRPr/>
            </a:pPr>
            <a:r>
              <a:rPr lang="ko-KR" altLang="ko-KR" sz="2352" b="1"/>
              <a:t>이 자료만으로도 개신교가 얼마나 학교 교육에 열정적이었는가를 확인할 수 있다</a:t>
            </a:r>
            <a:r>
              <a:rPr lang="en-US" altLang="ko-KR" sz="2352" b="1"/>
              <a:t>. </a:t>
            </a:r>
            <a:r>
              <a:rPr lang="ko-KR" altLang="ko-KR" sz="2352"/>
              <a:t>미국 선교사들이 근대적 교육기관의 설립을 통해서 한국에기여한 것의 중요한 것은 아무리 강조해도 지나친 법이 없다</a:t>
            </a:r>
            <a:r>
              <a:rPr lang="en-US" altLang="ko-KR" sz="2352"/>
              <a:t>.</a:t>
            </a:r>
          </a:p>
          <a:p>
            <a:pPr lvl="0">
              <a:defRPr/>
            </a:pPr>
            <a:endParaRPr lang="ko-KR" altLang="ko-KR" sz="2352"/>
          </a:p>
          <a:p>
            <a:pPr lvl="0">
              <a:defRPr/>
            </a:pPr>
            <a:endParaRPr lang="ko-KR" altLang="en-US" sz="23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2429303" y="504967"/>
            <a:ext cx="7974521" cy="609958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55773" y="624110"/>
            <a:ext cx="9648839" cy="663777"/>
          </a:xfrm>
        </p:spPr>
        <p:txBody>
          <a:bodyPr/>
          <a:lstStyle/>
          <a:p>
            <a:pPr lvl="0">
              <a:defRPr/>
            </a:pPr>
            <a:r>
              <a:rPr lang="en-US" altLang="ko-KR" b="1"/>
              <a:t>11. </a:t>
            </a:r>
            <a:r>
              <a:rPr lang="ko-KR" altLang="en-US" b="1"/>
              <a:t>서양 의료기관의 설립과 인재 육성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54495" y="1648495"/>
            <a:ext cx="10447682" cy="4952744"/>
          </a:xfrm>
        </p:spPr>
        <p:txBody>
          <a:bodyPr>
            <a:normAutofit fontScale="77500" lnSpcReduction="20000"/>
          </a:bodyPr>
          <a:lstStyle/>
          <a:p>
            <a:pPr lvl="0">
              <a:defRPr/>
            </a:pPr>
            <a:r>
              <a:rPr lang="ko-KR" altLang="ko-KR" sz="3096" b="1"/>
              <a:t>선교사들은 서양 의학에 기초한 굴지의 의료기관을 설립해 이 땅에 남겼다</a:t>
            </a:r>
            <a:r>
              <a:rPr lang="en-US" altLang="ko-KR" sz="3096" b="1"/>
              <a:t>.</a:t>
            </a:r>
          </a:p>
          <a:p>
            <a:pPr marL="0" lvl="0" indent="0">
              <a:buNone/>
              <a:defRPr/>
            </a:pPr>
            <a:endParaRPr lang="ko-KR" altLang="ko-KR" sz="3096" b="1"/>
          </a:p>
          <a:p>
            <a:pPr lvl="0">
              <a:defRPr/>
            </a:pPr>
            <a:r>
              <a:rPr lang="ko-KR" altLang="ko-KR" sz="2580" b="1"/>
              <a:t>의료선교는 교육과 복음에 앞서 길을 여는 것이라고 믿는 선교사들이 많았다</a:t>
            </a:r>
            <a:r>
              <a:rPr lang="en-US" altLang="ko-KR" sz="2580" b="1"/>
              <a:t>. </a:t>
            </a:r>
            <a:r>
              <a:rPr lang="ko-KR" altLang="en-US" sz="2580"/>
              <a:t>이들이</a:t>
            </a:r>
            <a:r>
              <a:rPr lang="ko-KR" altLang="ko-KR" sz="2580"/>
              <a:t> </a:t>
            </a:r>
            <a:r>
              <a:rPr lang="ko-KR" altLang="en-US" sz="2580"/>
              <a:t>세</a:t>
            </a:r>
            <a:r>
              <a:rPr lang="ko-KR" altLang="ko-KR" sz="2580"/>
              <a:t>운 병원은 주</a:t>
            </a:r>
            <a:r>
              <a:rPr lang="ko-KR" altLang="en-US" sz="2580"/>
              <a:t>민</a:t>
            </a:r>
            <a:r>
              <a:rPr lang="ko-KR" altLang="ko-KR" sz="2580"/>
              <a:t>들에게 실질적</a:t>
            </a:r>
            <a:r>
              <a:rPr lang="ko-KR" altLang="en-US" sz="2580"/>
              <a:t>인</a:t>
            </a:r>
            <a:r>
              <a:rPr lang="ko-KR" altLang="ko-KR" sz="2580"/>
              <a:t> 도움을 주었을 뿐 아니라 서양 문물 도입</a:t>
            </a:r>
            <a:r>
              <a:rPr lang="ko-KR" altLang="en-US" sz="2580"/>
              <a:t>에 크게 기여</a:t>
            </a:r>
            <a:r>
              <a:rPr lang="ko-KR" altLang="ko-KR" sz="2580"/>
              <a:t>했다</a:t>
            </a:r>
            <a:r>
              <a:rPr lang="en-US" altLang="ko-KR" sz="2580"/>
              <a:t>.</a:t>
            </a:r>
          </a:p>
          <a:p>
            <a:pPr lvl="0">
              <a:defRPr/>
            </a:pPr>
            <a:r>
              <a:rPr lang="ko-KR" altLang="ko-KR" sz="2580" b="1"/>
              <a:t>선교 병원들은 선교 단체에서 파견된 선교사들이 선교기지를 세운 다음 맨 먼저 시작</a:t>
            </a:r>
            <a:r>
              <a:rPr lang="ko-KR" altLang="en-US" sz="2580" b="1"/>
              <a:t>한</a:t>
            </a:r>
            <a:r>
              <a:rPr lang="ko-KR" altLang="ko-KR" sz="2580" b="1"/>
              <a:t> 사업이었다</a:t>
            </a:r>
            <a:r>
              <a:rPr lang="en-US" altLang="ko-KR" sz="2580" b="1"/>
              <a:t>. </a:t>
            </a:r>
            <a:r>
              <a:rPr lang="ko-KR" altLang="ko-KR" sz="2580"/>
              <a:t>민간 가옥을 구입 개조한 다음 진료소를 </a:t>
            </a:r>
            <a:r>
              <a:rPr lang="ko-KR" altLang="en-US" sz="2580"/>
              <a:t>열었다</a:t>
            </a:r>
            <a:r>
              <a:rPr lang="en-US" altLang="ko-KR" sz="2580"/>
              <a:t>. </a:t>
            </a:r>
            <a:r>
              <a:rPr lang="ko-KR" altLang="ko-KR" sz="2580"/>
              <a:t>그 진료소 환자가 늘어나면 독립된 병원으로 발전</a:t>
            </a:r>
            <a:r>
              <a:rPr lang="ko-KR" altLang="en-US" sz="2580"/>
              <a:t>했</a:t>
            </a:r>
            <a:r>
              <a:rPr lang="ko-KR" altLang="ko-KR" sz="2580"/>
              <a:t>다</a:t>
            </a:r>
            <a:r>
              <a:rPr lang="en-US" altLang="ko-KR" sz="2580"/>
              <a:t>. </a:t>
            </a:r>
          </a:p>
          <a:p>
            <a:pPr lvl="0">
              <a:defRPr/>
            </a:pPr>
            <a:r>
              <a:rPr lang="ko-KR" altLang="ko-KR" sz="2580" b="1"/>
              <a:t>진료소</a:t>
            </a:r>
            <a:r>
              <a:rPr lang="ko-KR" altLang="en-US" sz="2580" b="1"/>
              <a:t>를</a:t>
            </a:r>
            <a:r>
              <a:rPr lang="ko-KR" altLang="ko-KR" sz="2580" b="1"/>
              <a:t> 확장하거나 독립 선교 병원을 만들 때 어김없이 거액의 기부금을 내놓는 미국 자선가들이 등장</a:t>
            </a:r>
            <a:r>
              <a:rPr lang="ko-KR" altLang="en-US" sz="2580" b="1"/>
              <a:t>했다</a:t>
            </a:r>
            <a:r>
              <a:rPr lang="en-US" altLang="ko-KR" sz="2580" b="1"/>
              <a:t>.</a:t>
            </a:r>
            <a:r>
              <a:rPr lang="ko-KR" altLang="en-US" sz="2580" b="1"/>
              <a:t> </a:t>
            </a:r>
            <a:r>
              <a:rPr lang="ko-KR" altLang="en-US" sz="2580"/>
              <a:t>의료</a:t>
            </a:r>
            <a:r>
              <a:rPr lang="ko-KR" altLang="ko-KR" sz="2580"/>
              <a:t> 선교사들과 해외 선교본부는 병원에 이들을 기념해 기부자의 이름을 붙</a:t>
            </a:r>
            <a:r>
              <a:rPr lang="ko-KR" altLang="en-US" sz="2580"/>
              <a:t>였</a:t>
            </a:r>
            <a:r>
              <a:rPr lang="ko-KR" altLang="ko-KR" sz="2580"/>
              <a:t>다</a:t>
            </a:r>
            <a:r>
              <a:rPr lang="en-US" altLang="ko-KR" sz="2580"/>
              <a:t>. </a:t>
            </a:r>
            <a:r>
              <a:rPr lang="ko-KR" altLang="ko-KR" sz="2580"/>
              <a:t>미국 교단이 노력을 기울인 점도 있지만 기부자들이 보인 박애 정신이 한국의 근대 병원을 설립하는 데 큰 몫을 차지했다</a:t>
            </a:r>
            <a:r>
              <a:rPr lang="en-US" altLang="ko-KR" sz="2580"/>
              <a:t>.</a:t>
            </a:r>
          </a:p>
          <a:p>
            <a:pPr lvl="0">
              <a:defRPr/>
            </a:pPr>
            <a:r>
              <a:rPr lang="ko-KR" altLang="ko-KR" sz="2580" b="1"/>
              <a:t>선교 단체들은 선교기지가 있는 전국의 주요 도시들에 </a:t>
            </a:r>
            <a:r>
              <a:rPr lang="en-US" altLang="ko-KR" sz="2580" b="1"/>
              <a:t>1876-1901</a:t>
            </a:r>
            <a:r>
              <a:rPr lang="ko-KR" altLang="ko-KR" sz="2580" b="1"/>
              <a:t>년까지 </a:t>
            </a:r>
            <a:r>
              <a:rPr lang="en-US" altLang="ko-KR" sz="2580" b="1"/>
              <a:t>27</a:t>
            </a:r>
            <a:r>
              <a:rPr lang="ko-KR" altLang="ko-KR" sz="2580" b="1"/>
              <a:t>개 선교 병원을 세웠다</a:t>
            </a:r>
            <a:r>
              <a:rPr lang="en-US" altLang="ko-KR" sz="2580" b="1"/>
              <a:t>.</a:t>
            </a:r>
            <a:r>
              <a:rPr lang="en-US" altLang="ko-KR" sz="2580"/>
              <a:t> </a:t>
            </a:r>
            <a:r>
              <a:rPr lang="ko-KR" altLang="ko-KR" sz="2580"/>
              <a:t>서울세브란스병원</a:t>
            </a:r>
            <a:r>
              <a:rPr lang="en-US" altLang="ko-KR" sz="2580"/>
              <a:t>(1885), </a:t>
            </a:r>
            <a:r>
              <a:rPr lang="ko-KR" altLang="ko-KR" sz="2580"/>
              <a:t>이화여대병원</a:t>
            </a:r>
            <a:r>
              <a:rPr lang="en-US" altLang="ko-KR" sz="2580"/>
              <a:t>(1887), </a:t>
            </a:r>
            <a:r>
              <a:rPr lang="ko-KR" altLang="ko-KR" sz="2580"/>
              <a:t>대구동산의료원</a:t>
            </a:r>
            <a:r>
              <a:rPr lang="en-US" altLang="ko-KR" sz="2580"/>
              <a:t>(1897), </a:t>
            </a:r>
            <a:r>
              <a:rPr lang="ko-KR" altLang="ko-KR" sz="2580"/>
              <a:t>전주예수병원</a:t>
            </a:r>
            <a:r>
              <a:rPr lang="en-US" altLang="ko-KR" sz="2580"/>
              <a:t>(1898), </a:t>
            </a:r>
            <a:r>
              <a:rPr lang="ko-KR" altLang="ko-KR" sz="2580"/>
              <a:t>광주기독병원</a:t>
            </a:r>
            <a:r>
              <a:rPr lang="en-US" altLang="ko-KR" sz="2580"/>
              <a:t>(1905), </a:t>
            </a:r>
            <a:r>
              <a:rPr lang="ko-KR" altLang="ko-KR" sz="2580"/>
              <a:t>서울위생병원</a:t>
            </a:r>
            <a:r>
              <a:rPr lang="en-US" altLang="ko-KR" sz="2580"/>
              <a:t>(1908), </a:t>
            </a:r>
            <a:r>
              <a:rPr lang="ko-KR" altLang="ko-KR" sz="2580"/>
              <a:t>안동성소병원</a:t>
            </a:r>
            <a:r>
              <a:rPr lang="en-US" altLang="ko-KR" sz="2580"/>
              <a:t>(1909), </a:t>
            </a:r>
            <a:r>
              <a:rPr lang="ko-KR" altLang="ko-KR" sz="2580"/>
              <a:t>여수애양원</a:t>
            </a:r>
            <a:r>
              <a:rPr lang="en-US" altLang="ko-KR" sz="2580"/>
              <a:t>(1909) </a:t>
            </a:r>
            <a:r>
              <a:rPr lang="ko-KR" altLang="ko-KR" sz="2580"/>
              <a:t>등이 있다</a:t>
            </a:r>
            <a:r>
              <a:rPr lang="en-US" altLang="ko-KR" sz="2580"/>
              <a:t>. </a:t>
            </a:r>
            <a:r>
              <a:rPr lang="ko-KR" altLang="ko-KR" sz="2580" b="1"/>
              <a:t>병원 하나하나마다 수많은 기독 후원자와 단체가 보내준 크고 작은 기부금이 모여 이런 병원 시설을 건립할 수 있었다는 점을 </a:t>
            </a:r>
            <a:r>
              <a:rPr lang="ko-KR" altLang="en-US" sz="2580" b="1"/>
              <a:t>우리는 </a:t>
            </a:r>
            <a:r>
              <a:rPr lang="ko-KR" altLang="ko-KR" sz="2580" b="1"/>
              <a:t>잊지 않아야 한다</a:t>
            </a:r>
            <a:r>
              <a:rPr lang="en-US" altLang="ko-KR" sz="2580" b="1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81229" y="624110"/>
            <a:ext cx="9723383" cy="663777"/>
          </a:xfrm>
        </p:spPr>
        <p:txBody>
          <a:bodyPr/>
          <a:lstStyle/>
          <a:p>
            <a:pPr lvl="0">
              <a:defRPr/>
            </a:pPr>
            <a:r>
              <a:rPr lang="en-US" altLang="ko-KR" b="1"/>
              <a:t>12. </a:t>
            </a:r>
            <a:r>
              <a:rPr lang="ko-KR" altLang="en-US" b="1"/>
              <a:t>소외된 자에 대한 박애 정신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56928" y="1493949"/>
            <a:ext cx="10924202" cy="5364051"/>
          </a:xfrm>
        </p:spPr>
        <p:txBody>
          <a:bodyPr>
            <a:normAutofit fontScale="92500" lnSpcReduction="10000"/>
          </a:bodyPr>
          <a:lstStyle/>
          <a:p>
            <a:pPr lvl="0">
              <a:defRPr/>
            </a:pPr>
            <a:r>
              <a:rPr lang="ko-KR" altLang="ko-KR" sz="2486" b="1"/>
              <a:t>선교사들은 버려진 자들에 대한 박애 정신을 발휘해 인권을 배우도록 도왔다</a:t>
            </a:r>
            <a:r>
              <a:rPr lang="en-US" altLang="ko-KR" sz="2486" b="1"/>
              <a:t>.</a:t>
            </a:r>
          </a:p>
          <a:p>
            <a:pPr marL="0" lvl="0" indent="0">
              <a:buNone/>
              <a:defRPr/>
            </a:pPr>
            <a:r>
              <a:rPr lang="en-US" altLang="ko-KR" sz="2486" b="1"/>
              <a:t> </a:t>
            </a:r>
            <a:endParaRPr lang="en-US" altLang="ko-KR" sz="2000" b="1"/>
          </a:p>
          <a:p>
            <a:pPr lvl="0">
              <a:defRPr/>
            </a:pPr>
            <a:r>
              <a:rPr lang="ko-KR" altLang="ko-KR" sz="2162" b="1"/>
              <a:t>개화</a:t>
            </a:r>
            <a:r>
              <a:rPr lang="en-US" altLang="ko-KR" sz="2162" b="1"/>
              <a:t>, </a:t>
            </a:r>
            <a:r>
              <a:rPr lang="ko-KR" altLang="en-US" sz="2162" b="1"/>
              <a:t>근대 문명화</a:t>
            </a:r>
            <a:r>
              <a:rPr lang="ko-KR" altLang="ko-KR" sz="2162" b="1"/>
              <a:t>에는 깨달음이 함께한다</a:t>
            </a:r>
            <a:r>
              <a:rPr lang="en-US" altLang="ko-KR" sz="2162" b="1"/>
              <a:t>.</a:t>
            </a:r>
            <a:r>
              <a:rPr lang="en-US" altLang="ko-KR" sz="2162"/>
              <a:t> </a:t>
            </a:r>
            <a:r>
              <a:rPr lang="ko-KR" altLang="ko-KR" sz="2162"/>
              <a:t>미처 알지 못했던 것을 깨우치는 방법</a:t>
            </a:r>
            <a:r>
              <a:rPr lang="ko-KR" altLang="en-US" sz="2162"/>
              <a:t> 중 하나</a:t>
            </a:r>
            <a:r>
              <a:rPr lang="ko-KR" altLang="ko-KR" sz="2162"/>
              <a:t>가 타인의 행동을 보면서 깨닫는 것이다</a:t>
            </a:r>
            <a:r>
              <a:rPr lang="en-US" altLang="ko-KR" sz="2162"/>
              <a:t>. </a:t>
            </a:r>
            <a:r>
              <a:rPr lang="ko-KR" altLang="ko-KR" sz="2162"/>
              <a:t>먼저 개화된 자들</a:t>
            </a:r>
            <a:r>
              <a:rPr lang="ko-KR" altLang="en-US" sz="2162"/>
              <a:t>의 행</a:t>
            </a:r>
            <a:r>
              <a:rPr lang="ko-KR" altLang="ko-KR" sz="2162"/>
              <a:t>동</a:t>
            </a:r>
            <a:r>
              <a:rPr lang="ko-KR" altLang="en-US" sz="2162"/>
              <a:t>을</a:t>
            </a:r>
            <a:r>
              <a:rPr lang="ko-KR" altLang="ko-KR" sz="2162"/>
              <a:t> 보면서 배우는 방법이다</a:t>
            </a:r>
            <a:r>
              <a:rPr lang="en-US" altLang="ko-KR" sz="2162"/>
              <a:t>.</a:t>
            </a:r>
          </a:p>
          <a:p>
            <a:pPr lvl="0">
              <a:defRPr/>
            </a:pPr>
            <a:r>
              <a:rPr lang="ko-KR" altLang="ko-KR" sz="2162" b="1"/>
              <a:t>초기 선교사들이 정착하는 곳은 정동이었으며</a:t>
            </a:r>
            <a:r>
              <a:rPr lang="en-US" altLang="ko-KR" sz="2162" b="1"/>
              <a:t>, </a:t>
            </a:r>
            <a:r>
              <a:rPr lang="ko-KR" altLang="ko-KR" sz="2162" b="1"/>
              <a:t>이곳은 궁궐이나 양반 저택</a:t>
            </a:r>
            <a:r>
              <a:rPr lang="en-US" altLang="ko-KR" sz="2162" b="1"/>
              <a:t>, </a:t>
            </a:r>
            <a:r>
              <a:rPr lang="ko-KR" altLang="ko-KR" sz="2162" b="1"/>
              <a:t>외국 공사관들이 밀집한 지역이었다</a:t>
            </a:r>
            <a:r>
              <a:rPr lang="en-US" altLang="ko-KR" sz="2162" b="1"/>
              <a:t>.</a:t>
            </a:r>
            <a:r>
              <a:rPr lang="en-US" altLang="ko-KR" sz="2162"/>
              <a:t> </a:t>
            </a:r>
            <a:r>
              <a:rPr lang="ko-KR" altLang="ko-KR" sz="2162"/>
              <a:t>그러나 </a:t>
            </a:r>
            <a:r>
              <a:rPr lang="ko-KR" altLang="en-US" sz="2162"/>
              <a:t>성 밖</a:t>
            </a:r>
            <a:r>
              <a:rPr lang="ko-KR" altLang="ko-KR" sz="2162"/>
              <a:t> 분위기</a:t>
            </a:r>
            <a:r>
              <a:rPr lang="ko-KR" altLang="en-US" sz="2162"/>
              <a:t>는</a:t>
            </a:r>
            <a:r>
              <a:rPr lang="ko-KR" altLang="ko-KR" sz="2162"/>
              <a:t> 달랐다</a:t>
            </a:r>
            <a:r>
              <a:rPr lang="en-US" altLang="ko-KR" sz="2162"/>
              <a:t>. </a:t>
            </a:r>
            <a:r>
              <a:rPr lang="ko-KR" altLang="ko-KR" sz="2162"/>
              <a:t>전염병에 걸려 격리 치료가 필요하지만 돈이 없는 환자들은 아현 고가도로가 있었던 </a:t>
            </a:r>
            <a:r>
              <a:rPr lang="ko-KR" altLang="ko-KR" sz="2162" b="1"/>
              <a:t>애오개</a:t>
            </a:r>
            <a:r>
              <a:rPr lang="ko-KR" altLang="ko-KR" sz="2162"/>
              <a:t>에 버려져 죽을 날을 기다려야 했다</a:t>
            </a:r>
            <a:r>
              <a:rPr lang="en-US" altLang="ko-KR" sz="2162"/>
              <a:t>. </a:t>
            </a:r>
            <a:r>
              <a:rPr lang="ko-KR" altLang="ko-KR" sz="2162" b="1"/>
              <a:t>애오개</a:t>
            </a:r>
            <a:r>
              <a:rPr lang="ko-KR" altLang="ko-KR" sz="2162"/>
              <a:t>는 어린 아이가 죽으면 가져다 버리는 곳이기도 했다</a:t>
            </a:r>
            <a:r>
              <a:rPr lang="en-US" altLang="ko-KR" sz="2162"/>
              <a:t>. </a:t>
            </a:r>
          </a:p>
          <a:p>
            <a:pPr lvl="0">
              <a:defRPr/>
            </a:pPr>
            <a:r>
              <a:rPr lang="ko-KR" altLang="ko-KR" sz="2162" b="1"/>
              <a:t>이곳에 </a:t>
            </a:r>
            <a:r>
              <a:rPr lang="en-US" altLang="ko-KR" sz="2162" b="1"/>
              <a:t>‘</a:t>
            </a:r>
            <a:r>
              <a:rPr lang="ko-KR" altLang="ko-KR" sz="2162" b="1"/>
              <a:t>서대문 시약소</a:t>
            </a:r>
            <a:r>
              <a:rPr lang="en-US" altLang="ko-KR" sz="2162" b="1"/>
              <a:t>’ </a:t>
            </a:r>
            <a:r>
              <a:rPr lang="ko-KR" altLang="ko-KR" sz="2162" b="1"/>
              <a:t>혹은 </a:t>
            </a:r>
            <a:r>
              <a:rPr lang="en-US" altLang="ko-KR" sz="2162" b="1"/>
              <a:t>‘</a:t>
            </a:r>
            <a:r>
              <a:rPr lang="ko-KR" altLang="ko-KR" sz="2162" b="1"/>
              <a:t>애오개 시약소</a:t>
            </a:r>
            <a:r>
              <a:rPr lang="en-US" altLang="ko-KR" sz="2162" b="1"/>
              <a:t>’</a:t>
            </a:r>
            <a:r>
              <a:rPr lang="ko-KR" altLang="ko-KR" sz="2162" b="1"/>
              <a:t>를 세워서 찾아가는 진료를 처음 시작한 의사가 북감리교</a:t>
            </a:r>
            <a:r>
              <a:rPr lang="ko-KR" altLang="en-US" sz="2162" b="1"/>
              <a:t>선교사</a:t>
            </a:r>
            <a:r>
              <a:rPr lang="ko-KR" altLang="ko-KR" sz="2162" b="1"/>
              <a:t> 윌리엄 스크랜턴이었다</a:t>
            </a:r>
            <a:r>
              <a:rPr lang="en-US" altLang="ko-KR" sz="2162" b="1"/>
              <a:t>. </a:t>
            </a:r>
            <a:r>
              <a:rPr lang="ko-KR" altLang="ko-KR" sz="2162"/>
              <a:t>스크랜턴이 버려진 자를 거두어서 치료하자</a:t>
            </a:r>
            <a:r>
              <a:rPr lang="en-US" altLang="ko-KR" sz="2162"/>
              <a:t>, </a:t>
            </a:r>
            <a:r>
              <a:rPr lang="ko-KR" altLang="ko-KR" sz="2162"/>
              <a:t>그곳에 환자 버리는 일이 크게 줄</a:t>
            </a:r>
            <a:r>
              <a:rPr lang="ko-KR" altLang="en-US" sz="2162"/>
              <a:t>었</a:t>
            </a:r>
            <a:r>
              <a:rPr lang="ko-KR" altLang="ko-KR" sz="2162"/>
              <a:t>다는 것이다</a:t>
            </a:r>
            <a:r>
              <a:rPr lang="en-US" altLang="ko-KR" sz="2162"/>
              <a:t>. </a:t>
            </a:r>
            <a:r>
              <a:rPr lang="ko-KR" altLang="ko-KR" sz="2162"/>
              <a:t>그렇게 사람을 버리는 일이 옳지 않다는 생각을 가진 사람들이 늘어났</a:t>
            </a:r>
            <a:r>
              <a:rPr lang="ko-KR" altLang="en-US" sz="2162"/>
              <a:t>다는 것이</a:t>
            </a:r>
            <a:r>
              <a:rPr lang="ko-KR" altLang="ko-KR" sz="2162"/>
              <a:t>다</a:t>
            </a:r>
            <a:r>
              <a:rPr lang="en-US" altLang="ko-KR" sz="2162"/>
              <a:t>. </a:t>
            </a:r>
            <a:r>
              <a:rPr lang="ko-KR" altLang="ko-KR" sz="2162"/>
              <a:t>이처럼 서양의 박애 정신을 한국인들에게 </a:t>
            </a:r>
            <a:r>
              <a:rPr lang="ko-KR" altLang="en-US" sz="2162"/>
              <a:t>처음 </a:t>
            </a:r>
            <a:r>
              <a:rPr lang="ko-KR" altLang="ko-KR" sz="2162"/>
              <a:t>체험하도록 가르친 사람들이 선교사들이</a:t>
            </a:r>
            <a:r>
              <a:rPr lang="ko-KR" altLang="en-US" sz="2162"/>
              <a:t>었</a:t>
            </a:r>
            <a:r>
              <a:rPr lang="ko-KR" altLang="ko-KR" sz="2162"/>
              <a:t>다</a:t>
            </a:r>
            <a:r>
              <a:rPr lang="en-US" altLang="ko-KR" sz="2162"/>
              <a:t>.</a:t>
            </a:r>
          </a:p>
          <a:p>
            <a:pPr lvl="0">
              <a:defRPr/>
            </a:pPr>
            <a:r>
              <a:rPr lang="ko-KR" altLang="en-US" sz="2162" b="1"/>
              <a:t>내버려진 </a:t>
            </a:r>
            <a:r>
              <a:rPr lang="ko-KR" altLang="ko-KR" sz="2162" b="1"/>
              <a:t>결핵 환자와 나환자에게 관심을 갖고 치료의 손길을 맨 먼저 내밀었던 사람들</a:t>
            </a:r>
            <a:r>
              <a:rPr lang="ko-KR" altLang="en-US" sz="2162" b="1"/>
              <a:t>도</a:t>
            </a:r>
            <a:r>
              <a:rPr lang="ko-KR" altLang="ko-KR" sz="2162" b="1"/>
              <a:t> 개신교 의료선교사들이었다</a:t>
            </a:r>
            <a:r>
              <a:rPr lang="en-US" altLang="ko-KR" sz="2162" b="1"/>
              <a:t>. </a:t>
            </a:r>
            <a:r>
              <a:rPr lang="ko-KR" altLang="ko-KR" sz="2162"/>
              <a:t>예수를 제대로 믿으면</a:t>
            </a:r>
            <a:r>
              <a:rPr lang="en-US" altLang="ko-KR" sz="2162"/>
              <a:t> </a:t>
            </a:r>
            <a:r>
              <a:rPr lang="ko-KR" altLang="en-US" sz="2162"/>
              <a:t>주변 사람들을 </a:t>
            </a:r>
            <a:r>
              <a:rPr lang="ko-KR" altLang="ko-KR" sz="2162"/>
              <a:t>긍휼이 여기는 마음이 생겨난다</a:t>
            </a:r>
            <a:r>
              <a:rPr lang="en-US" altLang="ko-KR" sz="2162"/>
              <a:t>. </a:t>
            </a:r>
            <a:r>
              <a:rPr lang="ko-KR" altLang="en-US" sz="2162"/>
              <a:t>내한 </a:t>
            </a:r>
            <a:r>
              <a:rPr lang="ko-KR" altLang="ko-KR" sz="2162"/>
              <a:t>선교사들의 마음이 바로 그 마음이었다</a:t>
            </a:r>
            <a:r>
              <a:rPr lang="en-US" altLang="ko-KR" sz="2162"/>
              <a:t>.</a:t>
            </a:r>
          </a:p>
          <a:p>
            <a:pPr lvl="0">
              <a:defRPr/>
            </a:pPr>
            <a:endParaRPr lang="ko-KR" altLang="en-US" sz="2235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47489" y="624110"/>
            <a:ext cx="9657122" cy="663777"/>
          </a:xfrm>
        </p:spPr>
        <p:txBody>
          <a:bodyPr/>
          <a:lstStyle/>
          <a:p>
            <a:pPr lvl="0">
              <a:defRPr/>
            </a:pPr>
            <a:r>
              <a:rPr lang="en-US" altLang="ko-KR" b="1"/>
              <a:t>13. </a:t>
            </a:r>
            <a:r>
              <a:rPr lang="ko-KR" altLang="en-US" b="1"/>
              <a:t>문맹화의 탈피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802365" y="1635617"/>
            <a:ext cx="9793353" cy="5022760"/>
          </a:xfrm>
        </p:spPr>
        <p:txBody>
          <a:bodyPr>
            <a:normAutofit lnSpcReduction="10000"/>
          </a:bodyPr>
          <a:lstStyle/>
          <a:p>
            <a:pPr lvl="0">
              <a:defRPr/>
            </a:pPr>
            <a:r>
              <a:rPr lang="ko-KR" altLang="ko-KR" sz="2400" b="1"/>
              <a:t>선교사들은 한글 성경을 제작하고 배포해 성인 해독율을 끌어올렸다</a:t>
            </a:r>
            <a:r>
              <a:rPr lang="en-US" altLang="ko-KR" sz="2400" b="1"/>
              <a:t>.</a:t>
            </a:r>
          </a:p>
          <a:p>
            <a:pPr marL="0" lvl="0" indent="0">
              <a:buNone/>
              <a:defRPr/>
            </a:pPr>
            <a:endParaRPr lang="ko-KR" altLang="ko-KR" sz="2400"/>
          </a:p>
          <a:p>
            <a:pPr lvl="0">
              <a:defRPr/>
            </a:pPr>
            <a:r>
              <a:rPr lang="ko-KR" altLang="ko-KR" sz="2000" b="1"/>
              <a:t>외솔 최현배는 말했다</a:t>
            </a:r>
            <a:r>
              <a:rPr lang="en-US" altLang="ko-KR" sz="2000" b="1"/>
              <a:t>. </a:t>
            </a:r>
            <a:r>
              <a:rPr lang="en-US" altLang="ko-KR" sz="2000"/>
              <a:t>“</a:t>
            </a:r>
            <a:r>
              <a:rPr lang="ko-KR" altLang="ko-KR" sz="2000"/>
              <a:t>한글의 부흥</a:t>
            </a:r>
            <a:r>
              <a:rPr lang="en-US" altLang="ko-KR" sz="2000"/>
              <a:t>, </a:t>
            </a:r>
            <a:r>
              <a:rPr lang="ko-KR" altLang="ko-KR" sz="2000"/>
              <a:t>정리 보급에 막대한 공헌을 끼친 점에서 예수교 선교사가 기여한 바를 우리가 잊어서는 안 된다</a:t>
            </a:r>
            <a:r>
              <a:rPr lang="en-US" altLang="ko-KR" sz="2000"/>
              <a:t>. </a:t>
            </a:r>
            <a:r>
              <a:rPr lang="ko-KR" altLang="ko-KR" sz="2000"/>
              <a:t>성서가 조선 </a:t>
            </a:r>
            <a:r>
              <a:rPr lang="en-US" altLang="ko-KR" sz="2000"/>
              <a:t>13</a:t>
            </a:r>
            <a:r>
              <a:rPr lang="ko-KR" altLang="ko-KR" sz="2000"/>
              <a:t>도 방방곡곡에 퍼져 무수한 조선 민중이 문자적으로 빛을 보게 되었다</a:t>
            </a:r>
            <a:r>
              <a:rPr lang="en-US" altLang="ko-KR" sz="2000"/>
              <a:t>.”</a:t>
            </a:r>
          </a:p>
          <a:p>
            <a:pPr lvl="0">
              <a:defRPr/>
            </a:pPr>
            <a:r>
              <a:rPr lang="ko-KR" altLang="ko-KR" sz="2000" b="1"/>
              <a:t>서구 선교사들은 선교를 할 때 성경을 그 나라로 언어로 번역하는 기본 원칙을 가지고 있었다</a:t>
            </a:r>
            <a:r>
              <a:rPr lang="en-US" altLang="ko-KR" sz="2000" b="1"/>
              <a:t>.</a:t>
            </a:r>
            <a:r>
              <a:rPr lang="en-US" altLang="ko-KR" sz="2000"/>
              <a:t> </a:t>
            </a:r>
            <a:r>
              <a:rPr lang="ko-KR" altLang="ko-KR" sz="2000"/>
              <a:t>이것이 개신교의 특성이기도 하다</a:t>
            </a:r>
            <a:r>
              <a:rPr lang="en-US" altLang="ko-KR" sz="2000"/>
              <a:t>. </a:t>
            </a:r>
            <a:r>
              <a:rPr lang="ko-KR" altLang="ko-KR" sz="2000"/>
              <a:t>천주교가 세례를 통한 신과의 교통을 추구했다면</a:t>
            </a:r>
            <a:r>
              <a:rPr lang="en-US" altLang="ko-KR" sz="2000"/>
              <a:t>, </a:t>
            </a:r>
            <a:r>
              <a:rPr lang="ko-KR" altLang="ko-KR" sz="2000"/>
              <a:t>개신교는 개개인이 직접 성경을 통해 신과 만날 수 있다는 것을 전제한다</a:t>
            </a:r>
            <a:r>
              <a:rPr lang="en-US" altLang="ko-KR" sz="2000"/>
              <a:t>. </a:t>
            </a:r>
            <a:r>
              <a:rPr lang="ko-KR" altLang="ko-KR" sz="2000" b="1"/>
              <a:t>조선 땅에서 민중 지향적인 기독교와 문서 중심의 선교 활동의 접합점은 바로 한글이었다</a:t>
            </a:r>
            <a:r>
              <a:rPr lang="en-US" altLang="ko-KR" sz="2000" b="1"/>
              <a:t>. </a:t>
            </a:r>
          </a:p>
          <a:p>
            <a:pPr lvl="0">
              <a:defRPr/>
            </a:pPr>
            <a:r>
              <a:rPr lang="ko-KR" altLang="ko-KR" sz="2000" b="1"/>
              <a:t>선교사들</a:t>
            </a:r>
            <a:r>
              <a:rPr lang="ko-KR" altLang="en-US" sz="2000" b="1"/>
              <a:t>은</a:t>
            </a:r>
            <a:r>
              <a:rPr lang="ko-KR" altLang="ko-KR" sz="2000" b="1"/>
              <a:t> 한글 교육</a:t>
            </a:r>
            <a:r>
              <a:rPr lang="ko-KR" altLang="en-US" sz="2000" b="1"/>
              <a:t>을</a:t>
            </a:r>
            <a:r>
              <a:rPr lang="ko-KR" altLang="ko-KR" sz="2000" b="1"/>
              <a:t> 이렇게 진행했다</a:t>
            </a:r>
            <a:r>
              <a:rPr lang="en-US" altLang="ko-KR" sz="2000" b="1"/>
              <a:t>.</a:t>
            </a:r>
            <a:r>
              <a:rPr lang="en-US" altLang="ko-KR" sz="2000"/>
              <a:t> </a:t>
            </a:r>
            <a:r>
              <a:rPr lang="ko-KR" altLang="ko-KR" sz="2000"/>
              <a:t>학교에서는 언문이란 별도 과목을 가르쳤다</a:t>
            </a:r>
            <a:r>
              <a:rPr lang="en-US" altLang="ko-KR" sz="2000"/>
              <a:t>. </a:t>
            </a:r>
            <a:r>
              <a:rPr lang="ko-KR" altLang="ko-KR" sz="2000"/>
              <a:t>학교 밖</a:t>
            </a:r>
            <a:r>
              <a:rPr lang="en-US" altLang="ko-KR" sz="2000"/>
              <a:t>, </a:t>
            </a:r>
            <a:r>
              <a:rPr lang="ko-KR" altLang="ko-KR" sz="2000"/>
              <a:t>즉 교회</a:t>
            </a:r>
            <a:r>
              <a:rPr lang="en-US" altLang="ko-KR" sz="2000"/>
              <a:t>, </a:t>
            </a:r>
            <a:r>
              <a:rPr lang="ko-KR" altLang="ko-KR" sz="2000"/>
              <a:t>마을</a:t>
            </a:r>
            <a:r>
              <a:rPr lang="en-US" altLang="ko-KR" sz="2000"/>
              <a:t>, </a:t>
            </a:r>
            <a:r>
              <a:rPr lang="ko-KR" altLang="ko-KR" sz="2000"/>
              <a:t>안방 등 전도 현장이라면 어디든 한글 교육을 했다</a:t>
            </a:r>
            <a:r>
              <a:rPr lang="en-US" altLang="ko-KR" sz="2000"/>
              <a:t>. </a:t>
            </a:r>
            <a:r>
              <a:rPr lang="ko-KR" altLang="ko-KR" sz="2000"/>
              <a:t>한글 교육은 한글을 모르는 사람들이 성경이나 전도지를 읽을 수 있도록 돕기 위해 광범위하게 실시했다</a:t>
            </a:r>
            <a:r>
              <a:rPr lang="en-US" altLang="ko-KR" sz="2000"/>
              <a:t>.</a:t>
            </a:r>
            <a:r>
              <a:rPr lang="en-US" altLang="ko-KR" sz="2000" b="1"/>
              <a:t> </a:t>
            </a:r>
            <a:r>
              <a:rPr lang="ko-KR" altLang="ko-KR" sz="2000" b="1"/>
              <a:t>조선 땅에서 선교 활성화</a:t>
            </a:r>
            <a:r>
              <a:rPr lang="ko-KR" altLang="en-US" sz="2000" b="1"/>
              <a:t>를 위한</a:t>
            </a:r>
            <a:r>
              <a:rPr lang="ko-KR" altLang="ko-KR" sz="2000" b="1"/>
              <a:t> 그들의 노력은 부수적으로 문맹률 하락과 지식의 대중화라는 선물을 한국인에게 안겨주었다</a:t>
            </a:r>
            <a:r>
              <a:rPr lang="en-US" altLang="ko-KR" sz="2000" b="1"/>
              <a:t>.</a:t>
            </a:r>
          </a:p>
          <a:p>
            <a:pPr lvl="0">
              <a:defRPr/>
            </a:pPr>
            <a:endParaRPr lang="ko-KR" altLang="en-US" sz="20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7795" y="624110"/>
            <a:ext cx="9706817" cy="663777"/>
          </a:xfrm>
        </p:spPr>
        <p:txBody>
          <a:bodyPr/>
          <a:lstStyle/>
          <a:p>
            <a:pPr lvl="0">
              <a:defRPr/>
            </a:pPr>
            <a:r>
              <a:rPr lang="en-US" altLang="ko-KR" b="1"/>
              <a:t>14. </a:t>
            </a:r>
            <a:r>
              <a:rPr lang="ko-KR" altLang="en-US" b="1"/>
              <a:t>공산화에 대한 방파제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578733" y="1403797"/>
            <a:ext cx="10298595" cy="5151549"/>
          </a:xfrm>
        </p:spPr>
        <p:txBody>
          <a:bodyPr>
            <a:normAutofit fontScale="85000" lnSpcReduction="20000"/>
          </a:bodyPr>
          <a:lstStyle/>
          <a:p>
            <a:pPr lvl="0">
              <a:defRPr/>
            </a:pPr>
            <a:r>
              <a:rPr lang="ko-KR" altLang="ko-KR" sz="2823" b="1"/>
              <a:t>선교사들은 한국이 냉전 하에서 공산주의의 재물이 되지 않도록 도왔다</a:t>
            </a:r>
            <a:r>
              <a:rPr lang="en-US" altLang="ko-KR" sz="2823" b="1"/>
              <a:t>. </a:t>
            </a:r>
            <a:endParaRPr lang="en-US" altLang="ko-KR" sz="2400" b="1"/>
          </a:p>
          <a:p>
            <a:pPr marL="0" lvl="0" indent="0">
              <a:buNone/>
              <a:defRPr/>
            </a:pPr>
            <a:endParaRPr lang="ko-KR" altLang="ko-KR" sz="2400" b="1"/>
          </a:p>
          <a:p>
            <a:pPr lvl="0">
              <a:defRPr/>
            </a:pPr>
            <a:r>
              <a:rPr lang="ko-KR" altLang="ko-KR" sz="2352" b="1"/>
              <a:t>무산대중의 혁명을 유도하는 볼셰비키즘은 그 자체로만 보면 매력적일 수 있다</a:t>
            </a:r>
            <a:r>
              <a:rPr lang="en-US" altLang="ko-KR" sz="2352" b="1"/>
              <a:t>.</a:t>
            </a:r>
            <a:r>
              <a:rPr lang="en-US" altLang="ko-KR" sz="2352"/>
              <a:t> </a:t>
            </a:r>
            <a:r>
              <a:rPr lang="ko-KR" altLang="ko-KR" sz="2352"/>
              <a:t>자기 재산을 아끼는 것은 본능이지만 타인의 재산을 존중하는 것은 관습 전통 문화 교육을 통해서 배워야 하는 것이다</a:t>
            </a:r>
            <a:r>
              <a:rPr lang="en-US" altLang="ko-KR" sz="2352"/>
              <a:t>. </a:t>
            </a:r>
            <a:r>
              <a:rPr lang="ko-KR" altLang="ko-KR" sz="2352"/>
              <a:t>한국은 자유주의 전통이 일천한 나라</a:t>
            </a:r>
            <a:r>
              <a:rPr lang="ko-KR" altLang="en-US" sz="2352"/>
              <a:t>였기에 공산주</a:t>
            </a:r>
            <a:r>
              <a:rPr lang="ko-KR" altLang="ko-KR" sz="2352"/>
              <a:t>의는 빠르게 전파</a:t>
            </a:r>
            <a:r>
              <a:rPr lang="ko-KR" altLang="en-US" sz="2352"/>
              <a:t>될</a:t>
            </a:r>
            <a:r>
              <a:rPr lang="ko-KR" altLang="ko-KR" sz="2352"/>
              <a:t> 수 있었다</a:t>
            </a:r>
            <a:r>
              <a:rPr lang="en-US" altLang="ko-KR" sz="2352"/>
              <a:t>. </a:t>
            </a:r>
            <a:r>
              <a:rPr lang="ko-KR" altLang="ko-KR" sz="2352"/>
              <a:t>남의 것을 빼앗아서 공평하게 나눠야 한다</a:t>
            </a:r>
            <a:r>
              <a:rPr lang="en-US" altLang="ko-KR" sz="2352"/>
              <a:t>! </a:t>
            </a:r>
            <a:r>
              <a:rPr lang="ko-KR" altLang="ko-KR" sz="2352"/>
              <a:t>모두가 잘 사는 사회여야 한다</a:t>
            </a:r>
            <a:r>
              <a:rPr lang="en-US" altLang="ko-KR" sz="2352"/>
              <a:t>! </a:t>
            </a:r>
            <a:r>
              <a:rPr lang="ko-KR" altLang="ko-KR" sz="2352"/>
              <a:t>나라가 모든 것을 책임져야 한다</a:t>
            </a:r>
            <a:r>
              <a:rPr lang="en-US" altLang="ko-KR" sz="2352"/>
              <a:t>! </a:t>
            </a:r>
            <a:r>
              <a:rPr lang="ko-KR" altLang="ko-KR" sz="2352"/>
              <a:t>이런 구호는 지금도 동조하는 사람들이 있는데 해방 정국에서는 더더욱 그랬을 것이다</a:t>
            </a:r>
            <a:r>
              <a:rPr lang="en-US" altLang="ko-KR" sz="2352"/>
              <a:t>.</a:t>
            </a:r>
          </a:p>
          <a:p>
            <a:pPr lvl="0">
              <a:defRPr/>
            </a:pPr>
            <a:r>
              <a:rPr lang="ko-KR" altLang="ko-KR" sz="2352" b="1"/>
              <a:t>누가 그 방파제를 담당할 수 있었겠는가</a:t>
            </a:r>
            <a:r>
              <a:rPr lang="en-US" altLang="ko-KR" sz="2352" b="1"/>
              <a:t>?</a:t>
            </a:r>
            <a:r>
              <a:rPr lang="en-US" altLang="ko-KR" sz="2352"/>
              <a:t> </a:t>
            </a:r>
            <a:r>
              <a:rPr lang="ko-KR" altLang="ko-KR" sz="2352"/>
              <a:t>개신교 선교사들</a:t>
            </a:r>
            <a:r>
              <a:rPr lang="ko-KR" altLang="en-US" sz="2352"/>
              <a:t>의 선교활동으로 </a:t>
            </a:r>
            <a:r>
              <a:rPr lang="ko-KR" altLang="ko-KR" sz="2352"/>
              <a:t>일제 말엽의 한국 개신교 신자 수는 </a:t>
            </a:r>
            <a:r>
              <a:rPr lang="en-US" altLang="ko-KR" sz="2352"/>
              <a:t>30</a:t>
            </a:r>
            <a:r>
              <a:rPr lang="ko-KR" altLang="ko-KR" sz="2352"/>
              <a:t>여 만 명이었</a:t>
            </a:r>
            <a:r>
              <a:rPr lang="ko-KR" altLang="en-US" sz="2352"/>
              <a:t>다</a:t>
            </a:r>
            <a:r>
              <a:rPr lang="en-US" altLang="ko-KR" sz="2352"/>
              <a:t>. </a:t>
            </a:r>
            <a:r>
              <a:rPr lang="ko-KR" altLang="ko-KR" sz="2352"/>
              <a:t>유물론에 바탕을 두고 종교를 아편으로 몰아붙이는 공산주의자들과 개신교 신도들은 </a:t>
            </a:r>
            <a:r>
              <a:rPr lang="ko-KR" altLang="en-US" sz="2352"/>
              <a:t>처음부터 함께</a:t>
            </a:r>
            <a:r>
              <a:rPr lang="ko-KR" altLang="ko-KR" sz="2352"/>
              <a:t>할 수 없는 사이</a:t>
            </a:r>
            <a:r>
              <a:rPr lang="ko-KR" altLang="en-US" sz="2352"/>
              <a:t>였</a:t>
            </a:r>
            <a:r>
              <a:rPr lang="ko-KR" altLang="ko-KR" sz="2352"/>
              <a:t>다</a:t>
            </a:r>
            <a:r>
              <a:rPr lang="en-US" altLang="ko-KR" sz="2352"/>
              <a:t>.</a:t>
            </a:r>
          </a:p>
          <a:p>
            <a:pPr lvl="0">
              <a:defRPr/>
            </a:pPr>
            <a:r>
              <a:rPr lang="ko-KR" altLang="ko-KR" sz="2352" b="1"/>
              <a:t>해방을 맞았을 때 북한에는 </a:t>
            </a:r>
            <a:r>
              <a:rPr lang="en-US" altLang="ko-KR" sz="2352" b="1"/>
              <a:t>20</a:t>
            </a:r>
            <a:r>
              <a:rPr lang="ko-KR" altLang="ko-KR" sz="2352" b="1"/>
              <a:t>여 만 명의 개신교 신자가 있었다</a:t>
            </a:r>
            <a:r>
              <a:rPr lang="en-US" altLang="ko-KR" sz="2352" b="1"/>
              <a:t>. </a:t>
            </a:r>
            <a:r>
              <a:rPr lang="ko-KR" altLang="ko-KR" sz="2352"/>
              <a:t>개신교 신자들은 공산주의자들을 불신했다</a:t>
            </a:r>
            <a:r>
              <a:rPr lang="en-US" altLang="ko-KR" sz="2352"/>
              <a:t>. </a:t>
            </a:r>
            <a:r>
              <a:rPr lang="ko-KR" altLang="ko-KR" sz="2352"/>
              <a:t>개신교 인사들을 구속하자 북한의 개신교 인사들은 </a:t>
            </a:r>
            <a:r>
              <a:rPr lang="ko-KR" altLang="en-US" sz="2352"/>
              <a:t>월남</a:t>
            </a:r>
            <a:r>
              <a:rPr lang="ko-KR" altLang="ko-KR" sz="2352"/>
              <a:t>하기 시작</a:t>
            </a:r>
            <a:r>
              <a:rPr lang="ko-KR" altLang="en-US" sz="2352"/>
              <a:t>해서 남한 기독교화에 공헌했다</a:t>
            </a:r>
            <a:r>
              <a:rPr lang="en-US" altLang="ko-KR" sz="2352"/>
              <a:t>.</a:t>
            </a:r>
          </a:p>
          <a:p>
            <a:pPr lvl="0">
              <a:defRPr/>
            </a:pPr>
            <a:r>
              <a:rPr lang="ko-KR" altLang="ko-KR" sz="2352" b="1"/>
              <a:t>좌익의 뿌리가 깊고</a:t>
            </a:r>
            <a:r>
              <a:rPr lang="en-US" altLang="ko-KR" sz="2352" b="1"/>
              <a:t>, </a:t>
            </a:r>
            <a:r>
              <a:rPr lang="ko-KR" altLang="ko-KR" sz="2352" b="1"/>
              <a:t>만개할 수 있는 한국적 토양에서 선교사들이 뿌린 복음의 씨앗은 냉전 시대에 자유 대한민국을 지키는 한 축이 되어왔다</a:t>
            </a:r>
            <a:r>
              <a:rPr lang="en-US" altLang="ko-KR" sz="2352" b="1"/>
              <a:t>.</a:t>
            </a:r>
            <a:r>
              <a:rPr lang="en-US" altLang="ko-KR" sz="2352"/>
              <a:t> </a:t>
            </a:r>
            <a:r>
              <a:rPr lang="ko-KR" altLang="ko-KR" sz="2352"/>
              <a:t>사상적으로 혼란스런 지금도 대한민국을 지탱하는 중요한 축이 개신교 신자들이다</a:t>
            </a:r>
            <a:r>
              <a:rPr lang="en-US" altLang="ko-KR" sz="2352"/>
              <a:t>.</a:t>
            </a:r>
          </a:p>
          <a:p>
            <a:pPr marL="0" lvl="0" indent="0">
              <a:buNone/>
              <a:defRPr/>
            </a:pPr>
            <a:endParaRPr lang="ko-KR" altLang="ko-KR" sz="2352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06077" y="624110"/>
            <a:ext cx="9698535" cy="663777"/>
          </a:xfrm>
        </p:spPr>
        <p:txBody>
          <a:bodyPr/>
          <a:lstStyle/>
          <a:p>
            <a:pPr lvl="0">
              <a:defRPr/>
            </a:pPr>
            <a:r>
              <a:rPr lang="en-US" altLang="ko-KR" b="1"/>
              <a:t>15. </a:t>
            </a:r>
            <a:r>
              <a:rPr lang="ko-KR" altLang="en-US" b="1"/>
              <a:t>선교 대국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001147" y="1635617"/>
            <a:ext cx="9834769" cy="4919729"/>
          </a:xfrm>
        </p:spPr>
        <p:txBody>
          <a:bodyPr>
            <a:normAutofit lnSpcReduction="10000"/>
          </a:bodyPr>
          <a:lstStyle/>
          <a:p>
            <a:pPr lvl="0">
              <a:defRPr/>
            </a:pPr>
            <a:r>
              <a:rPr lang="ko-KR" altLang="ko-KR" sz="2400" b="1"/>
              <a:t>선교사들은 땅끝까지 복음을 전하는 또 하나의 큰 우군을 만들어 냈다</a:t>
            </a:r>
            <a:r>
              <a:rPr lang="en-US" altLang="ko-KR" sz="2400" b="1"/>
              <a:t>.</a:t>
            </a:r>
          </a:p>
          <a:p>
            <a:pPr marL="0" lvl="0" indent="0">
              <a:buNone/>
              <a:defRPr/>
            </a:pPr>
            <a:r>
              <a:rPr lang="en-US" altLang="ko-KR" sz="2400" b="1"/>
              <a:t> </a:t>
            </a:r>
            <a:endParaRPr lang="en-US" altLang="ko-KR" sz="2000" b="1"/>
          </a:p>
          <a:p>
            <a:pPr lvl="0">
              <a:defRPr/>
            </a:pPr>
            <a:r>
              <a:rPr lang="en-US" altLang="ko-KR" sz="2000" b="1"/>
              <a:t>2017</a:t>
            </a:r>
            <a:r>
              <a:rPr lang="ko-KR" altLang="ko-KR" sz="2000" b="1"/>
              <a:t>년을 기준으로 </a:t>
            </a:r>
            <a:r>
              <a:rPr lang="ko-KR" altLang="en-US" sz="2000" b="1"/>
              <a:t>한국 </a:t>
            </a:r>
            <a:r>
              <a:rPr lang="ko-KR" altLang="ko-KR" sz="2000" b="1"/>
              <a:t>선교사 파송 수는 </a:t>
            </a:r>
            <a:r>
              <a:rPr lang="en-US" altLang="ko-KR" sz="2000" b="1"/>
              <a:t>170</a:t>
            </a:r>
            <a:r>
              <a:rPr lang="ko-KR" altLang="ko-KR" sz="2000" b="1"/>
              <a:t>개국</a:t>
            </a:r>
            <a:r>
              <a:rPr lang="en-US" altLang="ko-KR" sz="2000" b="1"/>
              <a:t>, 2</a:t>
            </a:r>
            <a:r>
              <a:rPr lang="ko-KR" altLang="ko-KR" sz="2000" b="1"/>
              <a:t>만 </a:t>
            </a:r>
            <a:r>
              <a:rPr lang="en-US" altLang="ko-KR" sz="2000" b="1"/>
              <a:t>7,435</a:t>
            </a:r>
            <a:r>
              <a:rPr lang="ko-KR" altLang="ko-KR" sz="2000" b="1"/>
              <a:t>명이다</a:t>
            </a:r>
            <a:r>
              <a:rPr lang="en-US" altLang="ko-KR" sz="2000"/>
              <a:t>. 2010</a:t>
            </a:r>
            <a:r>
              <a:rPr lang="ko-KR" altLang="ko-KR" sz="2000"/>
              <a:t>년 기준으로 전 세계에서 활동 중인 선교사는 </a:t>
            </a:r>
            <a:r>
              <a:rPr lang="en-US" altLang="ko-KR" sz="2000"/>
              <a:t>40</a:t>
            </a:r>
            <a:r>
              <a:rPr lang="ko-KR" altLang="ko-KR" sz="2000"/>
              <a:t>만 명이고</a:t>
            </a:r>
            <a:r>
              <a:rPr lang="en-US" altLang="ko-KR" sz="2000"/>
              <a:t>,</a:t>
            </a:r>
            <a:r>
              <a:rPr lang="ko-KR" altLang="ko-KR" sz="2000"/>
              <a:t> 이 가운데 미국 선교사 수가 </a:t>
            </a:r>
            <a:r>
              <a:rPr lang="en-US" altLang="ko-KR" sz="2000"/>
              <a:t>13</a:t>
            </a:r>
            <a:r>
              <a:rPr lang="ko-KR" altLang="ko-KR" sz="2000"/>
              <a:t>만 명을 차지한다</a:t>
            </a:r>
            <a:r>
              <a:rPr lang="en-US" altLang="ko-KR" sz="2000"/>
              <a:t>. </a:t>
            </a:r>
            <a:r>
              <a:rPr lang="ko-KR" altLang="ko-KR" sz="2000" b="1"/>
              <a:t>인구나 경제력 등을 미뤄보면 한국의 선교사 파송 수는 상당히 많다</a:t>
            </a:r>
            <a:r>
              <a:rPr lang="en-US" altLang="ko-KR" sz="2000" b="1"/>
              <a:t>.</a:t>
            </a:r>
            <a:endParaRPr lang="en-US" altLang="ko-KR" sz="2000"/>
          </a:p>
          <a:p>
            <a:pPr lvl="0">
              <a:defRPr/>
            </a:pPr>
            <a:r>
              <a:rPr lang="ko-KR" altLang="ko-KR" sz="2000" b="1"/>
              <a:t>오래</a:t>
            </a:r>
            <a:r>
              <a:rPr lang="ko-KR" altLang="en-US" sz="2000" b="1"/>
              <a:t> </a:t>
            </a:r>
            <a:r>
              <a:rPr lang="ko-KR" altLang="ko-KR" sz="2000" b="1"/>
              <a:t>전에 미국 선교사들</a:t>
            </a:r>
            <a:r>
              <a:rPr lang="ko-KR" altLang="en-US" sz="2000" b="1"/>
              <a:t>이</a:t>
            </a:r>
            <a:r>
              <a:rPr lang="ko-KR" altLang="ko-KR" sz="2000" b="1"/>
              <a:t> 조선 땅의 이방인을 찾아와 복음의 씨앗을 뿌렸다</a:t>
            </a:r>
            <a:r>
              <a:rPr lang="en-US" altLang="ko-KR" sz="2000" b="1"/>
              <a:t>. </a:t>
            </a:r>
            <a:r>
              <a:rPr lang="en-US" altLang="ko-KR" sz="2000"/>
              <a:t>“</a:t>
            </a:r>
            <a:r>
              <a:rPr lang="ko-KR" altLang="ko-KR" sz="2000"/>
              <a:t>한 알의 밀이 땅에 떨어져 죽지 아니하면 한 알 그대로 있고 죽으면 많은 열매를 맺느니라</a:t>
            </a:r>
            <a:r>
              <a:rPr lang="en-US" altLang="ko-KR" sz="2000"/>
              <a:t>”(</a:t>
            </a:r>
            <a:r>
              <a:rPr lang="ko-KR" altLang="ko-KR" sz="2000"/>
              <a:t>요 </a:t>
            </a:r>
            <a:r>
              <a:rPr lang="en-US" altLang="ko-KR" sz="2000"/>
              <a:t>12:24)</a:t>
            </a:r>
            <a:r>
              <a:rPr lang="ko-KR" altLang="ko-KR" sz="2000"/>
              <a:t>라는 말씀처럼 </a:t>
            </a:r>
            <a:r>
              <a:rPr lang="ko-KR" altLang="en-US" sz="2000"/>
              <a:t>그</a:t>
            </a:r>
            <a:r>
              <a:rPr lang="ko-KR" altLang="ko-KR" sz="2000"/>
              <a:t>들이 목숨을 버리면서까지 전한 복음으로 오늘날 한</a:t>
            </a:r>
            <a:r>
              <a:rPr lang="ko-KR" altLang="en-US" sz="2000"/>
              <a:t>국</a:t>
            </a:r>
            <a:r>
              <a:rPr lang="ko-KR" altLang="ko-KR" sz="2000"/>
              <a:t>그리스도인의 숫자가 </a:t>
            </a:r>
            <a:r>
              <a:rPr lang="en-US" altLang="ko-KR" sz="2000"/>
              <a:t>1,000</a:t>
            </a:r>
            <a:r>
              <a:rPr lang="ko-KR" altLang="ko-KR" sz="2000"/>
              <a:t>만 명에 가깝다</a:t>
            </a:r>
            <a:r>
              <a:rPr lang="en-US" altLang="ko-KR" sz="2000"/>
              <a:t>. </a:t>
            </a:r>
            <a:r>
              <a:rPr lang="ko-KR" altLang="ko-KR" sz="2000"/>
              <a:t>양적인 팽창에 여러 부작용이 드러나기도 하지만 </a:t>
            </a:r>
            <a:r>
              <a:rPr lang="ko-KR" altLang="ko-KR" sz="2000" b="1"/>
              <a:t>한국 교회의 성장은 눈부실 정도다</a:t>
            </a:r>
            <a:r>
              <a:rPr lang="en-US" altLang="ko-KR" sz="2000" b="1"/>
              <a:t>.</a:t>
            </a:r>
          </a:p>
          <a:p>
            <a:pPr lvl="0">
              <a:defRPr/>
            </a:pPr>
            <a:r>
              <a:rPr lang="ko-KR" altLang="ko-KR" sz="2000"/>
              <a:t>오래</a:t>
            </a:r>
            <a:r>
              <a:rPr lang="en-US" altLang="ko-KR" sz="2000"/>
              <a:t> </a:t>
            </a:r>
            <a:r>
              <a:rPr lang="ko-KR" altLang="ko-KR" sz="2000"/>
              <a:t>전 이 땅을 찾았던 선교사들처럼 우리나라 그리스도인 가운데 많은 사람이 세계 선교에 나서고 있고 교회마다 이를 지원하고 있다</a:t>
            </a:r>
            <a:r>
              <a:rPr lang="en-US" altLang="ko-KR" sz="2000"/>
              <a:t>.</a:t>
            </a:r>
            <a:r>
              <a:rPr lang="en-US" altLang="ko-KR" sz="2000" b="1"/>
              <a:t> </a:t>
            </a:r>
            <a:r>
              <a:rPr lang="ko-KR" altLang="ko-KR" sz="2000" b="1"/>
              <a:t>미국 선교사들이 찾았던 나라들 가운데 한국은 뿌린 씨앗이 가장 많은 소출을 낸 나라이다</a:t>
            </a:r>
            <a:r>
              <a:rPr lang="en-US" altLang="ko-KR" sz="2000" b="1"/>
              <a:t>. </a:t>
            </a:r>
          </a:p>
          <a:p>
            <a:pPr lvl="0">
              <a:defRPr/>
            </a:pPr>
            <a:endParaRPr lang="ko-KR" altLang="en-US" sz="20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92925" y="386366"/>
            <a:ext cx="8911687" cy="75985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 b="1"/>
              <a:t>나가면서</a:t>
            </a:r>
            <a:r>
              <a:rPr lang="en-US" altLang="ko-KR" b="1"/>
              <a:t>: </a:t>
            </a:r>
            <a:r>
              <a:rPr lang="ko-KR" altLang="en-US" b="1"/>
              <a:t>망각이 망하는 길이다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37893" y="1373490"/>
            <a:ext cx="9878096" cy="5375039"/>
          </a:xfrm>
        </p:spPr>
        <p:txBody>
          <a:bodyPr>
            <a:normAutofit lnSpcReduction="10000"/>
          </a:bodyPr>
          <a:lstStyle/>
          <a:p>
            <a:pPr lvl="0">
              <a:defRPr/>
            </a:pPr>
            <a:r>
              <a:rPr lang="ko-KR" altLang="ko-KR" sz="2000" b="1"/>
              <a:t>세월이 가면 많은 것은 잊히고 만다</a:t>
            </a:r>
            <a:r>
              <a:rPr lang="en-US" altLang="ko-KR" sz="2000" b="1"/>
              <a:t>. </a:t>
            </a:r>
            <a:r>
              <a:rPr lang="ko-KR" altLang="ko-KR" sz="2000" b="1"/>
              <a:t>때로는 당연하게 여겨지고 만다</a:t>
            </a:r>
            <a:r>
              <a:rPr lang="en-US" altLang="ko-KR" sz="2000" b="1"/>
              <a:t>.</a:t>
            </a:r>
            <a:r>
              <a:rPr lang="en-US" altLang="ko-KR" sz="2000"/>
              <a:t> </a:t>
            </a:r>
            <a:r>
              <a:rPr lang="ko-KR" altLang="ko-KR" sz="2000"/>
              <a:t>근래 우리는 우리 역사에서 보기 드문 정도의 풍요로운 시대를 살아가고 있다</a:t>
            </a:r>
            <a:r>
              <a:rPr lang="en-US" altLang="ko-KR" sz="2000"/>
              <a:t>. </a:t>
            </a:r>
            <a:r>
              <a:rPr lang="ko-KR" altLang="en-US" sz="2000"/>
              <a:t>하지만</a:t>
            </a:r>
            <a:r>
              <a:rPr lang="en-US" altLang="ko-KR" sz="2000"/>
              <a:t> </a:t>
            </a:r>
            <a:r>
              <a:rPr lang="ko-KR" altLang="ko-KR" sz="2000"/>
              <a:t>근래에 우리 사회는 옛날을 많이 잊어버렸고</a:t>
            </a:r>
            <a:r>
              <a:rPr lang="en-US" altLang="ko-KR" sz="2000"/>
              <a:t>, </a:t>
            </a:r>
            <a:r>
              <a:rPr lang="ko-KR" altLang="en-US" sz="2000"/>
              <a:t>지금 </a:t>
            </a:r>
            <a:r>
              <a:rPr lang="ko-KR" altLang="ko-KR" sz="2000"/>
              <a:t>누리고 있는 것을 당연하게 여기는 경향이 너무 강하다</a:t>
            </a:r>
            <a:r>
              <a:rPr lang="en-US" altLang="ko-KR" sz="2000"/>
              <a:t>.</a:t>
            </a:r>
          </a:p>
          <a:p>
            <a:pPr lvl="0">
              <a:defRPr/>
            </a:pPr>
            <a:endParaRPr lang="ko-KR" altLang="ko-KR" sz="2000"/>
          </a:p>
          <a:p>
            <a:pPr lvl="0">
              <a:defRPr/>
            </a:pPr>
            <a:r>
              <a:rPr lang="ko-KR" altLang="ko-KR" sz="2000" b="1"/>
              <a:t>개인이든 단체든 나라든 길이길이 번영되기를 원하거나 딱한 상황에 처하지 않도록 하려면</a:t>
            </a:r>
            <a:r>
              <a:rPr lang="en-US" altLang="ko-KR" sz="2000" b="1"/>
              <a:t> 3</a:t>
            </a:r>
            <a:r>
              <a:rPr lang="ko-KR" altLang="ko-KR" sz="2000" b="1"/>
              <a:t>가지를 늘 기억해야 한다</a:t>
            </a:r>
            <a:r>
              <a:rPr lang="en-US" altLang="ko-KR" sz="2000" b="1"/>
              <a:t>.</a:t>
            </a:r>
            <a:endParaRPr lang="en-US" altLang="ko-KR" sz="2000"/>
          </a:p>
          <a:p>
            <a:pPr marL="0" lvl="0" indent="0">
              <a:buNone/>
              <a:defRPr/>
            </a:pPr>
            <a:r>
              <a:rPr lang="en-US" altLang="ko-KR" sz="2000"/>
              <a:t>	</a:t>
            </a:r>
            <a:r>
              <a:rPr lang="ko-KR" altLang="ko-KR" sz="2000"/>
              <a:t>첫째</a:t>
            </a:r>
            <a:r>
              <a:rPr lang="en-US" altLang="ko-KR" sz="2000"/>
              <a:t>, </a:t>
            </a:r>
            <a:r>
              <a:rPr lang="ko-KR" altLang="ko-KR" sz="2000"/>
              <a:t>어려웠던 시절을 잊지 않고 기억하는 나름의 방법이 있어야 한다</a:t>
            </a:r>
            <a:r>
              <a:rPr lang="en-US" altLang="ko-KR" sz="2000"/>
              <a:t>. </a:t>
            </a:r>
          </a:p>
          <a:p>
            <a:pPr marL="0" lvl="0" indent="0">
              <a:buNone/>
              <a:defRPr/>
            </a:pPr>
            <a:r>
              <a:rPr lang="en-US" altLang="ko-KR" sz="2000"/>
              <a:t>	</a:t>
            </a:r>
            <a:r>
              <a:rPr lang="ko-KR" altLang="ko-KR" sz="2000"/>
              <a:t>둘째</a:t>
            </a:r>
            <a:r>
              <a:rPr lang="en-US" altLang="ko-KR" sz="2000"/>
              <a:t>, </a:t>
            </a:r>
            <a:r>
              <a:rPr lang="ko-KR" altLang="ko-KR" sz="2000"/>
              <a:t>조금 잘 나간다는 생각이 들 때 늘 미래를 준비하고 대비할 수 있어야 한다</a:t>
            </a:r>
            <a:r>
              <a:rPr lang="en-US" altLang="ko-KR" sz="2000"/>
              <a:t>. </a:t>
            </a:r>
          </a:p>
          <a:p>
            <a:pPr marL="0" lvl="0" indent="0">
              <a:buNone/>
              <a:defRPr/>
            </a:pPr>
            <a:r>
              <a:rPr lang="en-US" altLang="ko-KR" sz="2000"/>
              <a:t>	</a:t>
            </a:r>
            <a:r>
              <a:rPr lang="ko-KR" altLang="ko-KR" sz="2000"/>
              <a:t>셋째</a:t>
            </a:r>
            <a:r>
              <a:rPr lang="en-US" altLang="ko-KR" sz="2000"/>
              <a:t>, </a:t>
            </a:r>
            <a:r>
              <a:rPr lang="ko-KR" altLang="ko-KR" sz="2000"/>
              <a:t>모든 것이 변하므로 변화가 가져올 수 있는 위험으로 인해 어려움을 경험하지 않도록 대비책을 마련해야 한다</a:t>
            </a:r>
            <a:r>
              <a:rPr lang="en-US" altLang="ko-KR" sz="2000"/>
              <a:t>(</a:t>
            </a:r>
            <a:r>
              <a:rPr lang="ko-KR" altLang="en-US" sz="2000"/>
              <a:t>위험 관리</a:t>
            </a:r>
            <a:r>
              <a:rPr lang="en-US" altLang="ko-KR" sz="2000"/>
              <a:t>). </a:t>
            </a:r>
          </a:p>
          <a:p>
            <a:pPr marL="0" lvl="0" indent="0">
              <a:buNone/>
              <a:defRPr/>
            </a:pPr>
            <a:endParaRPr lang="ko-KR" altLang="ko-KR" sz="2000"/>
          </a:p>
          <a:p>
            <a:pPr lvl="0">
              <a:defRPr/>
            </a:pPr>
            <a:r>
              <a:rPr lang="ko-KR" altLang="ko-KR" sz="2000" b="1"/>
              <a:t>한국 근대사는 하나님의 은혜가 함께한 시간이었다</a:t>
            </a:r>
            <a:r>
              <a:rPr lang="en-US" altLang="ko-KR" sz="2000" b="1"/>
              <a:t>.</a:t>
            </a:r>
            <a:r>
              <a:rPr lang="en-US" altLang="ko-KR" sz="2000"/>
              <a:t> </a:t>
            </a:r>
            <a:r>
              <a:rPr lang="ko-KR" altLang="ko-KR" sz="2000"/>
              <a:t>그 시간에 내한 </a:t>
            </a:r>
            <a:r>
              <a:rPr lang="ko-KR" altLang="en-US" sz="2000"/>
              <a:t>미국 </a:t>
            </a:r>
            <a:r>
              <a:rPr lang="ko-KR" altLang="ko-KR" sz="2000"/>
              <a:t>선교사들이 있었다</a:t>
            </a:r>
            <a:r>
              <a:rPr lang="en-US" altLang="ko-KR" sz="2000"/>
              <a:t>. </a:t>
            </a:r>
            <a:r>
              <a:rPr lang="ko-KR" altLang="ko-KR" sz="2000"/>
              <a:t>이제 우리는 우리 자신에게 물어야 한다</a:t>
            </a:r>
            <a:r>
              <a:rPr lang="en-US" altLang="ko-KR" sz="2000"/>
              <a:t>. “</a:t>
            </a:r>
            <a:r>
              <a:rPr lang="ko-KR" altLang="en-US" sz="2000"/>
              <a:t>우리는 한국 근대사에 하나님의 축복의 통로였던 그들을 기억하고 지금 그들처럼 살고 있는가</a:t>
            </a:r>
            <a:r>
              <a:rPr lang="en-US" altLang="ko-KR" sz="2000"/>
              <a:t>?”</a:t>
            </a:r>
          </a:p>
          <a:p>
            <a:pPr lvl="0">
              <a:defRPr/>
            </a:pPr>
            <a:endParaRPr lang="ko-KR" altLang="en-US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32586" y="334852"/>
            <a:ext cx="10659414" cy="54091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ko-KR" altLang="en-US" sz="2800" b="1"/>
              <a:t>들어가면서</a:t>
            </a:r>
            <a:r>
              <a:rPr lang="en-US" altLang="ko-KR" sz="2800" b="1"/>
              <a:t>: </a:t>
            </a:r>
            <a:r>
              <a:rPr lang="ko-KR" altLang="en-US" sz="2800" b="1"/>
              <a:t>한국 근대사에 친미 기독교가 미친 영향은 무엇인가</a:t>
            </a:r>
            <a:r>
              <a:rPr lang="en-US" altLang="ko-KR" sz="2800" b="1"/>
              <a:t>?</a:t>
            </a:r>
            <a:endParaRPr lang="ko-KR" altLang="en-US" sz="2800" b="1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10614" y="1210614"/>
            <a:ext cx="10612191" cy="5535279"/>
          </a:xfrm>
        </p:spPr>
        <p:txBody>
          <a:bodyPr>
            <a:normAutofit lnSpcReduction="10000"/>
          </a:bodyPr>
          <a:lstStyle/>
          <a:p>
            <a:pPr lvl="0">
              <a:defRPr/>
            </a:pPr>
            <a:endParaRPr lang="ko-KR" altLang="en-US" b="1"/>
          </a:p>
          <a:p>
            <a:pPr lvl="0">
              <a:defRPr/>
            </a:pPr>
            <a:r>
              <a:rPr lang="ko-KR" altLang="en-US" b="1"/>
              <a:t>대한민국 형성에 있어서 영향을 끼친 나라는 중국</a:t>
            </a:r>
            <a:r>
              <a:rPr lang="en-US" altLang="ko-KR" b="1"/>
              <a:t>, </a:t>
            </a:r>
            <a:r>
              <a:rPr lang="ko-KR" altLang="en-US" b="1"/>
              <a:t>일본</a:t>
            </a:r>
            <a:r>
              <a:rPr lang="en-US" altLang="ko-KR" b="1"/>
              <a:t>, </a:t>
            </a:r>
            <a:r>
              <a:rPr lang="ko-KR" altLang="en-US" b="1"/>
              <a:t>미국</a:t>
            </a:r>
            <a:r>
              <a:rPr lang="en-US" altLang="ko-KR" b="1"/>
              <a:t>, </a:t>
            </a:r>
            <a:r>
              <a:rPr lang="ko-KR" altLang="en-US" b="1"/>
              <a:t>소련이다</a:t>
            </a:r>
            <a:r>
              <a:rPr lang="en-US" altLang="ko-KR" b="1"/>
              <a:t>. </a:t>
            </a:r>
            <a:r>
              <a:rPr lang="ko-KR" altLang="en-US"/>
              <a:t>역사학자 함재봉은 이들의 영향력을 친중위정척사파</a:t>
            </a:r>
            <a:r>
              <a:rPr lang="en-US" altLang="ko-KR"/>
              <a:t>, </a:t>
            </a:r>
            <a:r>
              <a:rPr lang="ko-KR" altLang="en-US"/>
              <a:t>친일개화파</a:t>
            </a:r>
            <a:r>
              <a:rPr lang="en-US" altLang="ko-KR"/>
              <a:t>, </a:t>
            </a:r>
            <a:r>
              <a:rPr lang="ko-KR" altLang="en-US"/>
              <a:t>친미기독교파</a:t>
            </a:r>
            <a:r>
              <a:rPr lang="en-US" altLang="ko-KR"/>
              <a:t>, </a:t>
            </a:r>
            <a:r>
              <a:rPr lang="ko-KR" altLang="en-US"/>
              <a:t>친소공산주의파라고 했다</a:t>
            </a:r>
            <a:r>
              <a:rPr lang="en-US" altLang="ko-KR"/>
              <a:t>. </a:t>
            </a:r>
            <a:r>
              <a:rPr lang="ko-KR" altLang="en-US" b="1"/>
              <a:t>현 대한민국 문명의 기저는 친미기독교이다</a:t>
            </a:r>
            <a:r>
              <a:rPr lang="en-US" altLang="ko-KR" b="1"/>
              <a:t>.</a:t>
            </a:r>
            <a:r>
              <a:rPr lang="en-US" altLang="ko-KR"/>
              <a:t> </a:t>
            </a:r>
            <a:r>
              <a:rPr lang="ko-KR" altLang="en-US"/>
              <a:t>미국의 기독교</a:t>
            </a:r>
            <a:r>
              <a:rPr lang="en-US" altLang="ko-KR"/>
              <a:t>, </a:t>
            </a:r>
            <a:r>
              <a:rPr lang="ko-KR" altLang="en-US"/>
              <a:t>미국의 민주공화주의</a:t>
            </a:r>
            <a:r>
              <a:rPr lang="en-US" altLang="ko-KR"/>
              <a:t>, </a:t>
            </a:r>
            <a:r>
              <a:rPr lang="ko-KR" altLang="en-US"/>
              <a:t>미국의 자유 경제주의이다</a:t>
            </a:r>
            <a:r>
              <a:rPr lang="en-US" altLang="ko-KR"/>
              <a:t>.</a:t>
            </a:r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r>
              <a:rPr lang="ko-KR" altLang="en-US" b="1"/>
              <a:t>문화와 문명의 차이</a:t>
            </a:r>
            <a:r>
              <a:rPr lang="en-US" altLang="ko-KR" b="1"/>
              <a:t>: </a:t>
            </a:r>
            <a:r>
              <a:rPr lang="ko-KR" altLang="en-US"/>
              <a:t>문화란 한 사회 구성원들의 </a:t>
            </a:r>
            <a:r>
              <a:rPr lang="en-US" altLang="ko-KR"/>
              <a:t>(</a:t>
            </a:r>
            <a:r>
              <a:rPr lang="ko-KR" altLang="en-US"/>
              <a:t>후천적으로 학습된</a:t>
            </a:r>
            <a:r>
              <a:rPr lang="en-US" altLang="ko-KR"/>
              <a:t>) </a:t>
            </a:r>
            <a:r>
              <a:rPr lang="ko-KR" altLang="en-US"/>
              <a:t>생활 자체를 가리키지만</a:t>
            </a:r>
            <a:r>
              <a:rPr lang="en-US" altLang="ko-KR"/>
              <a:t>,</a:t>
            </a:r>
            <a:r>
              <a:rPr lang="ko-KR" altLang="en-US"/>
              <a:t> 문명은 지식과 기술의 발전 단계를 말하며 평가적인 의미도 가지고 있다</a:t>
            </a:r>
            <a:r>
              <a:rPr lang="en-US" altLang="ko-KR"/>
              <a:t>.</a:t>
            </a:r>
          </a:p>
          <a:p>
            <a:pPr lvl="0">
              <a:defRPr/>
            </a:pPr>
            <a:r>
              <a:rPr lang="ko-KR" altLang="en-US" b="1"/>
              <a:t>문명화</a:t>
            </a:r>
            <a:r>
              <a:rPr lang="ko-KR" altLang="en-US"/>
              <a:t>란 일반적으로 특정 집단이 물질적</a:t>
            </a:r>
            <a:r>
              <a:rPr lang="en-US" altLang="ko-KR"/>
              <a:t>, </a:t>
            </a:r>
            <a:r>
              <a:rPr lang="ko-KR" altLang="en-US"/>
              <a:t>기술적</a:t>
            </a:r>
            <a:r>
              <a:rPr lang="en-US" altLang="ko-KR"/>
              <a:t>, </a:t>
            </a:r>
            <a:r>
              <a:rPr lang="ko-KR" altLang="en-US"/>
              <a:t>사회조직적으로 발전해 기존의 관습이나 전통에서 벗어나는 것인데</a:t>
            </a:r>
            <a:r>
              <a:rPr lang="en-US" altLang="ko-KR"/>
              <a:t>,</a:t>
            </a:r>
            <a:r>
              <a:rPr lang="ko-KR" altLang="en-US"/>
              <a:t> </a:t>
            </a:r>
            <a:r>
              <a:rPr lang="ko-KR" altLang="en-US" b="1"/>
              <a:t>문명화</a:t>
            </a:r>
            <a:r>
              <a:rPr lang="ko-KR" altLang="en-US"/>
              <a:t>는 선교사들이 복음뿐 아니라 자신들의 문화를 비기독교 백성들에게 가져다 주려는 의식적인 시도이기도 하다</a:t>
            </a:r>
            <a:r>
              <a:rPr lang="en-US" altLang="ko-KR"/>
              <a:t>. </a:t>
            </a:r>
            <a:r>
              <a:rPr lang="ko-KR" altLang="en-US"/>
              <a:t>과거 서구 선교사들은 사람들을 문명화하고 기독교화하는 것을 그들의 소임으로 보았다</a:t>
            </a:r>
            <a:r>
              <a:rPr lang="en-US" altLang="ko-KR"/>
              <a:t>. </a:t>
            </a:r>
            <a:r>
              <a:rPr lang="ko-KR" altLang="en-US"/>
              <a:t>리빙스턴은 선교적 모티브를 </a:t>
            </a:r>
            <a:r>
              <a:rPr lang="en-US" altLang="ko-KR"/>
              <a:t>“3C”(Christ, Commerce, Civilization)</a:t>
            </a:r>
            <a:r>
              <a:rPr lang="ko-KR" altLang="en-US"/>
              <a:t>로 보았는데</a:t>
            </a:r>
            <a:r>
              <a:rPr lang="en-US" altLang="ko-KR"/>
              <a:t>,</a:t>
            </a:r>
            <a:r>
              <a:rPr lang="ko-KR" altLang="en-US"/>
              <a:t> </a:t>
            </a:r>
            <a:r>
              <a:rPr lang="ko-KR" altLang="en-US" b="1"/>
              <a:t>당시 문명화는 선교의 한 측면으로 이해했다</a:t>
            </a:r>
            <a:r>
              <a:rPr lang="en-US" altLang="ko-KR"/>
              <a:t>.</a:t>
            </a:r>
            <a:r>
              <a:rPr lang="ko-KR" altLang="en-US"/>
              <a:t> </a:t>
            </a:r>
          </a:p>
          <a:p>
            <a:pPr lvl="0">
              <a:defRPr/>
            </a:pPr>
            <a:r>
              <a:rPr lang="ko-KR" altLang="ko-KR"/>
              <a:t>개신교를 받아들이는 것은 근대화만을 뜻하지 않는다</a:t>
            </a:r>
            <a:r>
              <a:rPr lang="en-US" altLang="ko-KR"/>
              <a:t>. </a:t>
            </a:r>
            <a:r>
              <a:rPr lang="ko-KR" altLang="ko-KR"/>
              <a:t>세계관을 바꾸어 놓았다</a:t>
            </a:r>
            <a:r>
              <a:rPr lang="en-US" altLang="ko-KR"/>
              <a:t>. </a:t>
            </a:r>
            <a:r>
              <a:rPr lang="ko-KR" altLang="ko-KR"/>
              <a:t>육적</a:t>
            </a:r>
            <a:r>
              <a:rPr lang="en-US" altLang="ko-KR"/>
              <a:t>(</a:t>
            </a:r>
            <a:r>
              <a:rPr lang="ko-KR" altLang="ko-KR"/>
              <a:t>물질</a:t>
            </a:r>
            <a:r>
              <a:rPr lang="en-US" altLang="ko-KR"/>
              <a:t>), </a:t>
            </a:r>
            <a:r>
              <a:rPr lang="ko-KR" altLang="ko-KR"/>
              <a:t>혼적</a:t>
            </a:r>
            <a:r>
              <a:rPr lang="en-US" altLang="ko-KR"/>
              <a:t>(</a:t>
            </a:r>
            <a:r>
              <a:rPr lang="ko-KR" altLang="ko-KR"/>
              <a:t>이성</a:t>
            </a:r>
            <a:r>
              <a:rPr lang="en-US" altLang="ko-KR"/>
              <a:t>), </a:t>
            </a:r>
            <a:r>
              <a:rPr lang="ko-KR" altLang="ko-KR"/>
              <a:t>영적</a:t>
            </a:r>
            <a:r>
              <a:rPr lang="en-US" altLang="ko-KR"/>
              <a:t>(</a:t>
            </a:r>
            <a:r>
              <a:rPr lang="ko-KR" altLang="ko-KR"/>
              <a:t>영성</a:t>
            </a:r>
            <a:r>
              <a:rPr lang="en-US" altLang="ko-KR"/>
              <a:t>) </a:t>
            </a:r>
            <a:r>
              <a:rPr lang="ko-KR" altLang="ko-KR"/>
              <a:t>측면에 걸친 총체적 변혁이다</a:t>
            </a:r>
            <a:r>
              <a:rPr lang="en-US" altLang="ko-KR"/>
              <a:t>.</a:t>
            </a:r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r>
              <a:rPr lang="ko-KR" altLang="ko-KR" b="1"/>
              <a:t>한국 개신교는 현대 한국인들</a:t>
            </a:r>
            <a:r>
              <a:rPr lang="ko-KR" altLang="en-US" b="1"/>
              <a:t>의</a:t>
            </a:r>
            <a:r>
              <a:rPr lang="ko-KR" altLang="ko-KR" b="1"/>
              <a:t> 정치</a:t>
            </a:r>
            <a:r>
              <a:rPr lang="en-US" altLang="ko-KR" b="1"/>
              <a:t>. </a:t>
            </a:r>
            <a:r>
              <a:rPr lang="ko-KR" altLang="ko-KR" b="1"/>
              <a:t>경제</a:t>
            </a:r>
            <a:r>
              <a:rPr lang="en-US" altLang="ko-KR" b="1"/>
              <a:t>. </a:t>
            </a:r>
            <a:r>
              <a:rPr lang="ko-KR" altLang="ko-KR" b="1"/>
              <a:t>문화 체제의 하부 구조를 떠받치는 주춧돌 역할을 해왔다</a:t>
            </a:r>
            <a:r>
              <a:rPr lang="en-US" altLang="ko-KR" b="1"/>
              <a:t>.</a:t>
            </a:r>
            <a:r>
              <a:rPr lang="en-US" altLang="ko-KR"/>
              <a:t> </a:t>
            </a:r>
            <a:r>
              <a:rPr lang="ko-KR" altLang="en-US"/>
              <a:t>이제 내한 미국 선교사들이</a:t>
            </a:r>
            <a:r>
              <a:rPr lang="ko-KR" altLang="ko-KR"/>
              <a:t> 한국과 한국인에게 남긴 </a:t>
            </a:r>
            <a:r>
              <a:rPr lang="en-US" altLang="ko-KR"/>
              <a:t>15</a:t>
            </a:r>
            <a:r>
              <a:rPr lang="ko-KR" altLang="ko-KR"/>
              <a:t>가지 유산과 교훈을 살펴보자</a:t>
            </a:r>
            <a:r>
              <a:rPr lang="en-US" altLang="ko-KR"/>
              <a:t>.</a:t>
            </a:r>
          </a:p>
          <a:p>
            <a:pPr lvl="0">
              <a:defRPr/>
            </a:pPr>
            <a:endParaRPr lang="ko-KR" altLang="en-US" b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320607"/>
          </a:xfr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5667820"/>
            <a:ext cx="8915400" cy="750481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  <a:defRPr/>
            </a:pPr>
            <a:endParaRPr lang="ko-KR" altLang="en-US"/>
          </a:p>
          <a:p>
            <a:pPr marL="0" lvl="0" indent="0" algn="ctr">
              <a:buNone/>
              <a:defRPr/>
            </a:pPr>
            <a:r>
              <a:rPr lang="ko-KR" altLang="en-US" sz="2600" b="1">
                <a:solidFill>
                  <a:srgbClr val="0000FF"/>
                </a:solidFill>
              </a:rPr>
              <a:t>경청해주셔서 감사합니다</a:t>
            </a:r>
            <a:r>
              <a:rPr lang="en-US" altLang="ko-KR" sz="2600" b="1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98460" y="629053"/>
            <a:ext cx="8871860" cy="4506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8325"/>
          </a:xfrm>
        </p:spPr>
        <p:txBody>
          <a:bodyPr/>
          <a:lstStyle/>
          <a:p>
            <a:pPr lvl="0">
              <a:defRPr/>
            </a:pPr>
            <a:r>
              <a:rPr lang="en-US" altLang="ko-KR" b="1"/>
              <a:t>1. </a:t>
            </a:r>
            <a:r>
              <a:rPr lang="ko-KR" altLang="en-US" b="1"/>
              <a:t>영적인 선물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89212" y="1596980"/>
            <a:ext cx="8915400" cy="5048519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ko-KR" sz="2200" b="1"/>
              <a:t>선교사들은 귀신이나 악령의 불안감과 두려움으로부터 한국인들이 벗어나도록 도왔다</a:t>
            </a:r>
            <a:r>
              <a:rPr lang="en-US" altLang="ko-KR" sz="2200" b="1"/>
              <a:t>.</a:t>
            </a:r>
          </a:p>
          <a:p>
            <a:pPr marL="0" lvl="0" indent="0">
              <a:buNone/>
              <a:defRPr/>
            </a:pPr>
            <a:r>
              <a:rPr lang="en-US" altLang="ko-KR" sz="1900"/>
              <a:t> </a:t>
            </a:r>
          </a:p>
          <a:p>
            <a:pPr lvl="0">
              <a:defRPr/>
            </a:pPr>
            <a:r>
              <a:rPr lang="ko-KR" altLang="ko-KR" sz="2000"/>
              <a:t>조선과 구한말은 미신과 악령과 우상 숭배가 사람들을 지배하는 시대였다</a:t>
            </a:r>
            <a:r>
              <a:rPr lang="en-US" altLang="ko-KR" sz="2000"/>
              <a:t>. </a:t>
            </a:r>
          </a:p>
          <a:p>
            <a:pPr marL="0" lvl="0" indent="0">
              <a:buNone/>
              <a:defRPr/>
            </a:pPr>
            <a:endParaRPr lang="en-US" altLang="ko-KR" sz="2000"/>
          </a:p>
          <a:p>
            <a:pPr lvl="0">
              <a:defRPr/>
            </a:pPr>
            <a:r>
              <a:rPr lang="ko-KR" altLang="ko-KR" sz="2000"/>
              <a:t>개신교</a:t>
            </a:r>
            <a:r>
              <a:rPr lang="ko-KR" altLang="en-US" sz="2000"/>
              <a:t> 전파</a:t>
            </a:r>
            <a:r>
              <a:rPr lang="ko-KR" altLang="ko-KR" sz="2000"/>
              <a:t>는 수천 년 미신과 귀신과 우상의 굴레 속에서 신음하던 한국인에게 영적인 세계관을 변화시</a:t>
            </a:r>
            <a:r>
              <a:rPr lang="ko-KR" altLang="en-US" sz="2000"/>
              <a:t>키고</a:t>
            </a:r>
            <a:r>
              <a:rPr lang="en-US" altLang="ko-KR" sz="2000"/>
              <a:t>,</a:t>
            </a:r>
            <a:r>
              <a:rPr lang="ko-KR" altLang="en-US" sz="2000"/>
              <a:t> </a:t>
            </a:r>
            <a:r>
              <a:rPr lang="ko-KR" altLang="ko-KR" sz="1900"/>
              <a:t>영적인</a:t>
            </a:r>
            <a:r>
              <a:rPr lang="ko-KR" altLang="ko-KR" sz="2000"/>
              <a:t> 힘을 부여한 대사건이다</a:t>
            </a:r>
            <a:r>
              <a:rPr lang="en-US" altLang="ko-KR" sz="2000"/>
              <a:t>.</a:t>
            </a:r>
          </a:p>
          <a:p>
            <a:pPr marL="0" lvl="0" indent="0">
              <a:buNone/>
              <a:defRPr/>
            </a:pPr>
            <a:r>
              <a:rPr lang="en-US" altLang="ko-KR" sz="2000"/>
              <a:t> </a:t>
            </a:r>
          </a:p>
          <a:p>
            <a:pPr lvl="0">
              <a:defRPr/>
            </a:pPr>
            <a:r>
              <a:rPr lang="en-US" altLang="ko-KR" sz="2000"/>
              <a:t>“</a:t>
            </a:r>
            <a:r>
              <a:rPr lang="ko-KR" altLang="ko-KR" sz="2000"/>
              <a:t>진리가 너희를 자유롭게 하리라</a:t>
            </a:r>
            <a:r>
              <a:rPr lang="en-US" altLang="ko-KR" sz="2000"/>
              <a:t>”(</a:t>
            </a:r>
            <a:r>
              <a:rPr lang="ko-KR" altLang="ko-KR" sz="2000"/>
              <a:t>요 </a:t>
            </a:r>
            <a:r>
              <a:rPr lang="en-US" altLang="ko-KR" sz="2000"/>
              <a:t>8:32)</a:t>
            </a:r>
            <a:r>
              <a:rPr lang="ko-KR" altLang="ko-KR" sz="2000"/>
              <a:t>는 말씀처럼 믿는 자마다 영적인 자유로움을 얻을 수 있도록 도와준 것이 개신교가 준 첫 유산이자 선물이다</a:t>
            </a:r>
            <a:r>
              <a:rPr lang="en-US" altLang="ko-KR" sz="2000"/>
              <a:t>. </a:t>
            </a:r>
            <a:r>
              <a:rPr lang="ko-KR" altLang="ko-KR" sz="2000"/>
              <a:t>그 선물을 전</a:t>
            </a:r>
            <a:r>
              <a:rPr lang="ko-KR" altLang="en-US" sz="2000"/>
              <a:t>해준 </a:t>
            </a:r>
            <a:r>
              <a:rPr lang="ko-KR" altLang="ko-KR" sz="2000"/>
              <a:t>사람들이 바로 개신교 선교사들이</a:t>
            </a:r>
            <a:r>
              <a:rPr lang="ko-KR" altLang="en-US" sz="2000"/>
              <a:t>었으</a:t>
            </a:r>
            <a:r>
              <a:rPr lang="ko-KR" altLang="ko-KR" sz="2000"/>
              <a:t>며</a:t>
            </a:r>
            <a:r>
              <a:rPr lang="en-US" altLang="ko-KR" sz="2000"/>
              <a:t>,</a:t>
            </a:r>
            <a:r>
              <a:rPr lang="ko-KR" altLang="en-US" sz="2000"/>
              <a:t> </a:t>
            </a:r>
            <a:r>
              <a:rPr lang="ko-KR" altLang="ko-KR" sz="2000"/>
              <a:t>이들 가운데 가장 큰 역할을 맡았던 사람들이 미국 선교사들이었다</a:t>
            </a:r>
            <a:r>
              <a:rPr lang="en-US" altLang="ko-KR" sz="2000"/>
              <a:t>.</a:t>
            </a:r>
          </a:p>
          <a:p>
            <a:pPr marL="0" lvl="0" indent="0">
              <a:buNone/>
              <a:defRPr/>
            </a:pPr>
            <a:endParaRPr lang="ko-KR" altLang="en-US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14968" y="441892"/>
            <a:ext cx="6592558" cy="622364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altLang="ko-KR" b="1"/>
              <a:t>2. </a:t>
            </a:r>
            <a:r>
              <a:rPr lang="ko-KR" altLang="en-US" b="1"/>
              <a:t>가난의 질곡으로부터 안식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05408" y="1273958"/>
            <a:ext cx="10787268" cy="5447038"/>
          </a:xfrm>
        </p:spPr>
        <p:txBody>
          <a:bodyPr>
            <a:normAutofit fontScale="85000" lnSpcReduction="20000"/>
          </a:bodyPr>
          <a:lstStyle/>
          <a:p>
            <a:pPr lvl="0">
              <a:defRPr/>
            </a:pPr>
            <a:r>
              <a:rPr lang="ko-KR" altLang="ko-KR" sz="2705" b="1"/>
              <a:t>선교사들은 숙명 같은 절대 가난이란 엄혹한 현실로부터 자유롭도록 도왔다</a:t>
            </a:r>
            <a:r>
              <a:rPr lang="en-US" altLang="ko-KR" sz="2705" b="1"/>
              <a:t>.</a:t>
            </a:r>
          </a:p>
          <a:p>
            <a:pPr lvl="0">
              <a:defRPr/>
            </a:pPr>
            <a:endParaRPr lang="en-US" altLang="ko-KR" sz="2162"/>
          </a:p>
          <a:p>
            <a:pPr lvl="0">
              <a:defRPr/>
            </a:pPr>
            <a:r>
              <a:rPr lang="ko-KR" altLang="ko-KR" sz="2352" b="1"/>
              <a:t>인간은 가난의 질곡을 어떻게 극복하는가</a:t>
            </a:r>
            <a:r>
              <a:rPr lang="en-US" altLang="ko-KR" sz="2352" b="1"/>
              <a:t>?</a:t>
            </a:r>
            <a:r>
              <a:rPr lang="en-US" altLang="ko-KR" sz="2352"/>
              <a:t> </a:t>
            </a:r>
            <a:r>
              <a:rPr lang="ko-KR" altLang="ko-KR" sz="2352"/>
              <a:t>비참한 현실을 어떻게 극복하는가</a:t>
            </a:r>
            <a:r>
              <a:rPr lang="en-US" altLang="ko-KR" sz="2352"/>
              <a:t>? </a:t>
            </a:r>
            <a:r>
              <a:rPr lang="ko-KR" altLang="ko-KR" sz="2352" b="1"/>
              <a:t>성경</a:t>
            </a:r>
            <a:r>
              <a:rPr lang="ko-KR" altLang="ko-KR" sz="2352"/>
              <a:t>은 세상을 바라보는 시각</a:t>
            </a:r>
            <a:r>
              <a:rPr lang="en-US" altLang="ko-KR" sz="2352"/>
              <a:t>(</a:t>
            </a:r>
            <a:r>
              <a:rPr lang="ko-KR" altLang="ko-KR" sz="2352"/>
              <a:t>세상관</a:t>
            </a:r>
            <a:r>
              <a:rPr lang="en-US" altLang="ko-KR" sz="2352"/>
              <a:t>)</a:t>
            </a:r>
            <a:r>
              <a:rPr lang="ko-KR" altLang="ko-KR" sz="2352"/>
              <a:t>에서 근원적 혁명을 일으킨다</a:t>
            </a:r>
            <a:r>
              <a:rPr lang="en-US" altLang="ko-KR" sz="2352"/>
              <a:t>.</a:t>
            </a:r>
            <a:r>
              <a:rPr lang="en-US" altLang="ko-KR" sz="2352" b="1"/>
              <a:t> </a:t>
            </a:r>
            <a:r>
              <a:rPr lang="ko-KR" altLang="ko-KR" sz="2352" b="1"/>
              <a:t>성경</a:t>
            </a:r>
            <a:r>
              <a:rPr lang="ko-KR" altLang="ko-KR" sz="2352"/>
              <a:t>은 이 세상도 있지만 저 세상도 있다고 가르친다</a:t>
            </a:r>
            <a:r>
              <a:rPr lang="en-US" altLang="ko-KR" sz="2352"/>
              <a:t>. </a:t>
            </a:r>
          </a:p>
          <a:p>
            <a:pPr lvl="0">
              <a:defRPr/>
            </a:pPr>
            <a:r>
              <a:rPr lang="ko-KR" altLang="ko-KR" sz="2352" b="1"/>
              <a:t>개신교는 예수 그리스도를 믿고 </a:t>
            </a:r>
            <a:r>
              <a:rPr lang="ko-KR" altLang="en-US" sz="2352" b="1"/>
              <a:t>영접하면</a:t>
            </a:r>
            <a:r>
              <a:rPr lang="ko-KR" altLang="en-US" sz="2352"/>
              <a:t> </a:t>
            </a:r>
            <a:r>
              <a:rPr lang="ko-KR" altLang="ko-KR" sz="2352"/>
              <a:t>영원한 생명을 얻을 수 있으며</a:t>
            </a:r>
            <a:r>
              <a:rPr lang="en-US" altLang="ko-KR" sz="2352"/>
              <a:t>, </a:t>
            </a:r>
            <a:r>
              <a:rPr lang="ko-KR" altLang="ko-KR" sz="2352" b="1"/>
              <a:t>성경 말씀대로 살면</a:t>
            </a:r>
            <a:r>
              <a:rPr lang="ko-KR" altLang="ko-KR" sz="2352"/>
              <a:t> 이 세상의 삶이 고단하더라도 저 세상에는 하늘의 면류관 같은 상급을 받을 수 있다고 가르친다</a:t>
            </a:r>
            <a:r>
              <a:rPr lang="en-US" altLang="ko-KR" sz="2352"/>
              <a:t>.</a:t>
            </a:r>
          </a:p>
          <a:p>
            <a:pPr lvl="0">
              <a:defRPr/>
            </a:pPr>
            <a:r>
              <a:rPr lang="ko-KR" altLang="ko-KR" sz="2352" b="1"/>
              <a:t>당시 선교사들이 전한 성경 메시지는 </a:t>
            </a:r>
            <a:r>
              <a:rPr lang="ko-KR" altLang="ko-KR" sz="2352"/>
              <a:t>이 세상에서 복 받고 잘 살자는 오늘날의 번영 신학과는 달랐다</a:t>
            </a:r>
            <a:r>
              <a:rPr lang="en-US" altLang="ko-KR" sz="2352"/>
              <a:t>.</a:t>
            </a:r>
            <a:r>
              <a:rPr lang="ko-KR" altLang="ko-KR" sz="2352"/>
              <a:t>아주 건강하고 깨끗</a:t>
            </a:r>
            <a:r>
              <a:rPr lang="ko-KR" altLang="en-US" sz="2352"/>
              <a:t>하고 </a:t>
            </a:r>
            <a:r>
              <a:rPr lang="ko-KR" altLang="ko-KR" sz="2352" b="1"/>
              <a:t>순수</a:t>
            </a:r>
            <a:r>
              <a:rPr lang="ko-KR" altLang="en-US" sz="2352" b="1"/>
              <a:t>한</a:t>
            </a:r>
            <a:r>
              <a:rPr lang="ko-KR" altLang="ko-KR" sz="2352" b="1"/>
              <a:t> 복음이었다</a:t>
            </a:r>
            <a:r>
              <a:rPr lang="en-US" altLang="ko-KR" sz="2352"/>
              <a:t>. </a:t>
            </a:r>
          </a:p>
          <a:p>
            <a:pPr lvl="0">
              <a:defRPr/>
            </a:pPr>
            <a:r>
              <a:rPr lang="ko-KR" altLang="ko-KR" sz="2352" b="1"/>
              <a:t>개신교는 가난의 질곡 속에 있는 한국인들에게 안식처를 제공했다</a:t>
            </a:r>
            <a:r>
              <a:rPr lang="en-US" altLang="ko-KR" sz="2352" b="1"/>
              <a:t>.</a:t>
            </a:r>
            <a:r>
              <a:rPr lang="en-US" altLang="ko-KR" sz="2352"/>
              <a:t> </a:t>
            </a:r>
            <a:r>
              <a:rPr lang="ko-KR" altLang="ko-KR" sz="2352"/>
              <a:t>하늘나라에 대한 소망을 갖고 힘든 현실을 힘껏 이겨낼 수 있도록 도왔다</a:t>
            </a:r>
            <a:r>
              <a:rPr lang="en-US" altLang="ko-KR" sz="2352"/>
              <a:t>. </a:t>
            </a:r>
          </a:p>
          <a:p>
            <a:pPr lvl="0">
              <a:defRPr/>
            </a:pPr>
            <a:endParaRPr lang="en-US" altLang="ko-KR" sz="2352"/>
          </a:p>
          <a:p>
            <a:pPr lvl="0">
              <a:defRPr/>
            </a:pPr>
            <a:r>
              <a:rPr lang="en-US" altLang="ko-KR" sz="2352" b="1"/>
              <a:t>1889</a:t>
            </a:r>
            <a:r>
              <a:rPr lang="ko-KR" altLang="ko-KR" sz="2352" b="1"/>
              <a:t>년 </a:t>
            </a:r>
            <a:r>
              <a:rPr lang="en-US" altLang="ko-KR" sz="2352" b="1"/>
              <a:t>2</a:t>
            </a:r>
            <a:r>
              <a:rPr lang="ko-KR" altLang="ko-KR" sz="2352" b="1"/>
              <a:t>월 </a:t>
            </a:r>
            <a:r>
              <a:rPr lang="en-US" altLang="ko-KR" sz="2352" b="1"/>
              <a:t>‘</a:t>
            </a:r>
            <a:r>
              <a:rPr lang="ko-KR" altLang="ko-KR" sz="2352" b="1"/>
              <a:t>종교 활동 금지령</a:t>
            </a:r>
            <a:r>
              <a:rPr lang="en-US" altLang="ko-KR" sz="2352" b="1"/>
              <a:t>’</a:t>
            </a:r>
            <a:r>
              <a:rPr lang="ko-KR" altLang="ko-KR" sz="2352" b="1"/>
              <a:t>이 내렸을 때</a:t>
            </a:r>
            <a:r>
              <a:rPr lang="en-US" altLang="ko-KR" sz="2352" b="1"/>
              <a:t>,</a:t>
            </a:r>
            <a:r>
              <a:rPr lang="ko-KR" altLang="ko-KR" sz="2352"/>
              <a:t> 한 여인이 </a:t>
            </a:r>
            <a:r>
              <a:rPr lang="ko-KR" altLang="ko-KR" sz="2352" b="1"/>
              <a:t>메리 스크랜턴 선교사</a:t>
            </a:r>
            <a:r>
              <a:rPr lang="ko-KR" altLang="ko-KR" sz="2352"/>
              <a:t>에게 한 말을 살펴보자</a:t>
            </a:r>
            <a:r>
              <a:rPr lang="en-US" altLang="ko-KR" sz="2352"/>
              <a:t>.“</a:t>
            </a:r>
            <a:r>
              <a:rPr lang="ko-KR" altLang="ko-KR" sz="2352"/>
              <a:t>제가 매 주일 와도 되겠는지요</a:t>
            </a:r>
            <a:r>
              <a:rPr lang="en-US" altLang="ko-KR" sz="2352"/>
              <a:t>? </a:t>
            </a:r>
            <a:r>
              <a:rPr lang="ko-KR" altLang="ko-KR" sz="2352"/>
              <a:t>허락해주세요</a:t>
            </a:r>
            <a:r>
              <a:rPr lang="en-US" altLang="ko-KR" sz="2352"/>
              <a:t>. </a:t>
            </a:r>
            <a:r>
              <a:rPr lang="ko-KR" altLang="ko-KR" sz="2352"/>
              <a:t>우리 집엔 쌀도 떨어졌고 땔감도 없으며 살림살이가 힘들고 어렵습니다</a:t>
            </a:r>
            <a:r>
              <a:rPr lang="en-US" altLang="ko-KR" sz="2352"/>
              <a:t>. </a:t>
            </a:r>
            <a:r>
              <a:rPr lang="ko-KR" altLang="ko-KR" sz="2352"/>
              <a:t>하지만 여기 와서 좋은 말씀을 들고 아름다운 노래를 들을라치면 마음이 가벼워지네요</a:t>
            </a:r>
            <a:r>
              <a:rPr lang="en-US" altLang="ko-KR" sz="2352"/>
              <a:t>. </a:t>
            </a:r>
            <a:r>
              <a:rPr lang="ko-KR" altLang="ko-KR" sz="2352"/>
              <a:t>제발 매 주일 오도록 허락해주세요</a:t>
            </a:r>
            <a:r>
              <a:rPr lang="en-US" altLang="ko-KR" sz="2352"/>
              <a:t>.”</a:t>
            </a:r>
          </a:p>
          <a:p>
            <a:pPr lvl="0">
              <a:defRPr/>
            </a:pPr>
            <a:endParaRPr lang="ko-KR" altLang="en-US" sz="2352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72945" y="624110"/>
            <a:ext cx="5060274" cy="663777"/>
          </a:xfrm>
        </p:spPr>
        <p:txBody>
          <a:bodyPr/>
          <a:lstStyle/>
          <a:p>
            <a:pPr lvl="0">
              <a:defRPr/>
            </a:pPr>
            <a:r>
              <a:rPr lang="en-US" altLang="ko-KR" b="1"/>
              <a:t>3. </a:t>
            </a:r>
            <a:r>
              <a:rPr lang="ko-KR" altLang="en-US" b="1"/>
              <a:t>자각하는 개인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26293" y="1569402"/>
            <a:ext cx="10675882" cy="5176443"/>
          </a:xfrm>
        </p:spPr>
        <p:txBody>
          <a:bodyPr>
            <a:normAutofit fontScale="92500" lnSpcReduction="10000"/>
          </a:bodyPr>
          <a:lstStyle/>
          <a:p>
            <a:pPr lvl="0">
              <a:defRPr/>
            </a:pPr>
            <a:r>
              <a:rPr lang="ko-KR" altLang="ko-KR" sz="2378" b="1"/>
              <a:t>선교사들은 자존하는 개인</a:t>
            </a:r>
            <a:r>
              <a:rPr lang="en-US" altLang="ko-KR" sz="2378" b="1"/>
              <a:t>, </a:t>
            </a:r>
            <a:r>
              <a:rPr lang="ko-KR" altLang="ko-KR" sz="2378" b="1"/>
              <a:t>자립하는 개인</a:t>
            </a:r>
            <a:r>
              <a:rPr lang="en-US" altLang="ko-KR" sz="2378" b="1"/>
              <a:t>, </a:t>
            </a:r>
            <a:r>
              <a:rPr lang="ko-KR" altLang="ko-KR" sz="2378" b="1"/>
              <a:t>협동하는 개인을 깨우치게 했다</a:t>
            </a:r>
            <a:r>
              <a:rPr lang="en-US" altLang="ko-KR" sz="2378" b="1"/>
              <a:t>.</a:t>
            </a:r>
          </a:p>
          <a:p>
            <a:pPr marL="0" lvl="0" indent="0">
              <a:buNone/>
              <a:defRPr/>
            </a:pPr>
            <a:r>
              <a:rPr lang="en-US" altLang="ko-KR"/>
              <a:t> </a:t>
            </a:r>
          </a:p>
          <a:p>
            <a:pPr lvl="0">
              <a:defRPr/>
            </a:pPr>
            <a:r>
              <a:rPr lang="en-US" altLang="ko-KR" sz="2000" b="1"/>
              <a:t>“</a:t>
            </a:r>
            <a:r>
              <a:rPr lang="ko-KR" altLang="ko-KR" sz="2000" b="1"/>
              <a:t>그분은 제가 사람인 것을 가르쳐주셨습니다</a:t>
            </a:r>
            <a:r>
              <a:rPr lang="en-US" altLang="ko-KR" sz="2000" b="1"/>
              <a:t>.”</a:t>
            </a:r>
            <a:r>
              <a:rPr lang="en-US" altLang="ko-KR" sz="2000"/>
              <a:t> </a:t>
            </a:r>
            <a:r>
              <a:rPr lang="ko-KR" altLang="ko-KR" sz="2000"/>
              <a:t>남대문교회에서 순교자가 된 </a:t>
            </a:r>
            <a:r>
              <a:rPr lang="ko-KR" altLang="ko-KR" sz="2000" b="1"/>
              <a:t>전덕기</a:t>
            </a:r>
            <a:r>
              <a:rPr lang="en-US" altLang="ko-KR" sz="2000"/>
              <a:t>(</a:t>
            </a:r>
            <a:r>
              <a:rPr lang="ko-KR" altLang="ko-KR" sz="2000"/>
              <a:t>전 상동교회 목사</a:t>
            </a:r>
            <a:r>
              <a:rPr lang="en-US" altLang="ko-KR" sz="2000"/>
              <a:t>, </a:t>
            </a:r>
            <a:r>
              <a:rPr lang="ko-KR" altLang="ko-KR" sz="2000"/>
              <a:t>독립운동가</a:t>
            </a:r>
            <a:r>
              <a:rPr lang="en-US" altLang="ko-KR" sz="2000"/>
              <a:t>, 1875-1914) </a:t>
            </a:r>
            <a:r>
              <a:rPr lang="ko-KR" altLang="ko-KR" sz="2000"/>
              <a:t>목사가</a:t>
            </a:r>
            <a:r>
              <a:rPr lang="en-US" altLang="ko-KR" sz="2000"/>
              <a:t> </a:t>
            </a:r>
            <a:r>
              <a:rPr lang="ko-KR" altLang="ko-KR" sz="2000"/>
              <a:t>윌리엄 벤턴 스크랜턴 목사에</a:t>
            </a:r>
            <a:r>
              <a:rPr lang="ko-KR" altLang="en-US" sz="2000"/>
              <a:t>게 한 말이다</a:t>
            </a:r>
            <a:r>
              <a:rPr lang="en-US" altLang="ko-KR" sz="2000"/>
              <a:t>.</a:t>
            </a:r>
          </a:p>
          <a:p>
            <a:pPr lvl="0">
              <a:defRPr/>
            </a:pPr>
            <a:endParaRPr lang="en-US" altLang="ko-KR" sz="2000"/>
          </a:p>
          <a:p>
            <a:pPr lvl="0">
              <a:defRPr/>
            </a:pPr>
            <a:r>
              <a:rPr lang="ko-KR" altLang="ko-KR" sz="2000" b="1"/>
              <a:t>개신교는 자각하는 개인</a:t>
            </a:r>
            <a:r>
              <a:rPr lang="en-US" altLang="ko-KR" sz="2000" b="1"/>
              <a:t>, </a:t>
            </a:r>
            <a:r>
              <a:rPr lang="ko-KR" altLang="ko-KR" sz="2000" b="1"/>
              <a:t>자존하는 개인</a:t>
            </a:r>
            <a:r>
              <a:rPr lang="en-US" altLang="ko-KR" sz="2000" b="1"/>
              <a:t>, </a:t>
            </a:r>
            <a:r>
              <a:rPr lang="ko-KR" altLang="ko-KR" sz="2000" b="1"/>
              <a:t>자립하는 개인</a:t>
            </a:r>
            <a:r>
              <a:rPr lang="en-US" altLang="ko-KR" sz="2000" b="1"/>
              <a:t>, </a:t>
            </a:r>
            <a:r>
              <a:rPr lang="ko-KR" altLang="ko-KR" sz="2000" b="1"/>
              <a:t>책임지는 개인 등과 같이 건강한 개인주의의 기초 덕목과 윤리를 가르친다</a:t>
            </a:r>
            <a:r>
              <a:rPr lang="en-US" altLang="ko-KR" sz="2000" b="1"/>
              <a:t>.</a:t>
            </a:r>
            <a:r>
              <a:rPr lang="en-US" altLang="ko-KR" sz="2000"/>
              <a:t> </a:t>
            </a:r>
            <a:r>
              <a:rPr lang="ko-KR" altLang="ko-KR" sz="2000"/>
              <a:t> </a:t>
            </a:r>
            <a:r>
              <a:rPr lang="ko-KR" altLang="ko-KR" sz="2000">
                <a:solidFill>
                  <a:srgbClr val="FF0000"/>
                </a:solidFill>
              </a:rPr>
              <a:t>혁명적인 인간관을 제시한다</a:t>
            </a:r>
            <a:r>
              <a:rPr lang="en-US" altLang="ko-KR" sz="2000">
                <a:solidFill>
                  <a:srgbClr val="FF0000"/>
                </a:solidFill>
              </a:rPr>
              <a:t>. </a:t>
            </a:r>
            <a:r>
              <a:rPr lang="ko-KR" altLang="ko-KR" sz="2000"/>
              <a:t>하나님이 모든 인간을 하나님의 형상을 </a:t>
            </a:r>
            <a:r>
              <a:rPr lang="ko-KR" altLang="en-US" sz="2000"/>
              <a:t>따라 만들었다고 한다</a:t>
            </a:r>
            <a:r>
              <a:rPr lang="en-US" altLang="ko-KR" sz="2000"/>
              <a:t>. </a:t>
            </a:r>
            <a:r>
              <a:rPr lang="ko-KR" altLang="ko-KR" sz="2000"/>
              <a:t>따라서 모든 인간은 하나님 앞에 평등하다는 것을 가르친다</a:t>
            </a:r>
            <a:r>
              <a:rPr lang="en-US" altLang="ko-KR" sz="2000"/>
              <a:t>. </a:t>
            </a:r>
            <a:r>
              <a:rPr lang="ko-KR" altLang="ko-KR" sz="2000"/>
              <a:t>그리</a:t>
            </a:r>
            <a:r>
              <a:rPr lang="ko-KR" altLang="en-US" sz="2000"/>
              <a:t>고 </a:t>
            </a:r>
            <a:r>
              <a:rPr lang="ko-KR" altLang="ko-KR" sz="2000"/>
              <a:t>각자 </a:t>
            </a:r>
            <a:r>
              <a:rPr lang="ko-KR" altLang="ko-KR" sz="2000">
                <a:effectLst/>
              </a:rPr>
              <a:t>하나님께로부터 받은 탤런트를 이용해서 하나님께 영광 돌리는 삶을 살아가는 것이 인간의 존재 이유</a:t>
            </a:r>
            <a:r>
              <a:rPr lang="ko-KR" altLang="ko-KR" sz="2000"/>
              <a:t>라</a:t>
            </a:r>
            <a:r>
              <a:rPr lang="ko-KR" altLang="en-US" sz="2000"/>
              <a:t>고 가르친다</a:t>
            </a:r>
            <a:r>
              <a:rPr lang="en-US" altLang="ko-KR" sz="2000"/>
              <a:t>.</a:t>
            </a:r>
          </a:p>
          <a:p>
            <a:pPr marL="0" lvl="0" indent="0">
              <a:buNone/>
              <a:defRPr/>
            </a:pPr>
            <a:endParaRPr lang="en-US" altLang="ko-KR" sz="2000"/>
          </a:p>
          <a:p>
            <a:pPr lvl="0">
              <a:defRPr/>
            </a:pPr>
            <a:r>
              <a:rPr lang="ko-KR" altLang="ko-KR" sz="2000" b="1"/>
              <a:t>자존과 겸손과 자유와 책임 등은 근대 시민 사회가 꼭 필요로 하는 건강한 개인주의 정신의 구성 요소들이다</a:t>
            </a:r>
            <a:r>
              <a:rPr lang="en-US" altLang="ko-KR" sz="2000" b="1"/>
              <a:t>.</a:t>
            </a:r>
            <a:r>
              <a:rPr lang="en-US" altLang="ko-KR" sz="2000"/>
              <a:t> </a:t>
            </a:r>
            <a:r>
              <a:rPr lang="ko-KR" altLang="ko-KR" sz="2000"/>
              <a:t>이런 가치의 토대 위에서 개신교를 일찍부터 받아들였던 대부분의 유럽 국가들은 강국이 되었다</a:t>
            </a:r>
            <a:r>
              <a:rPr lang="en-US" altLang="ko-KR" sz="2000"/>
              <a:t>. </a:t>
            </a:r>
            <a:r>
              <a:rPr lang="ko-KR" altLang="ko-KR" sz="2000" b="1"/>
              <a:t>한국이 산업화에 성공할 수 있었던 가치의 토대는 개인에 대한 자각을 제공한 선교사들로부터 크게 혜택을 받은 것이다</a:t>
            </a:r>
            <a:r>
              <a:rPr lang="en-US" altLang="ko-KR" sz="2000"/>
              <a:t>.</a:t>
            </a:r>
          </a:p>
          <a:p>
            <a:pPr lvl="0">
              <a:defRPr/>
            </a:pPr>
            <a:endParaRPr lang="ko-KR" altLang="en-US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39208" y="624110"/>
            <a:ext cx="4927752" cy="663777"/>
          </a:xfrm>
        </p:spPr>
        <p:txBody>
          <a:bodyPr/>
          <a:lstStyle/>
          <a:p>
            <a:pPr lvl="0">
              <a:defRPr/>
            </a:pPr>
            <a:r>
              <a:rPr lang="en-US" altLang="ko-KR" b="1"/>
              <a:t>4. </a:t>
            </a:r>
            <a:r>
              <a:rPr lang="ko-KR" altLang="en-US" b="1"/>
              <a:t>신분제 계급의 해체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51452" y="1738648"/>
            <a:ext cx="9917596" cy="4757997"/>
          </a:xfrm>
        </p:spPr>
        <p:txBody>
          <a:bodyPr>
            <a:normAutofit lnSpcReduction="10000"/>
          </a:bodyPr>
          <a:lstStyle/>
          <a:p>
            <a:pPr lvl="0">
              <a:defRPr/>
            </a:pPr>
            <a:r>
              <a:rPr lang="ko-KR" altLang="ko-KR" sz="2400" b="1"/>
              <a:t>선교사들은 신분에 따른 계급 제도를 해체하는 데 큰 역할을 했다</a:t>
            </a:r>
            <a:r>
              <a:rPr lang="en-US" altLang="ko-KR" sz="2400" b="1"/>
              <a:t>.</a:t>
            </a:r>
          </a:p>
          <a:p>
            <a:pPr marL="0" lvl="0" indent="0">
              <a:buNone/>
              <a:defRPr/>
            </a:pPr>
            <a:endParaRPr lang="ko-KR" altLang="ko-KR" sz="2000" b="1"/>
          </a:p>
          <a:p>
            <a:pPr lvl="0">
              <a:defRPr/>
            </a:pPr>
            <a:r>
              <a:rPr lang="ko-KR" altLang="ko-KR" sz="2000"/>
              <a:t>하나님은 양반을 특별히 사랑하지 않는다</a:t>
            </a:r>
            <a:r>
              <a:rPr lang="en-US" altLang="ko-KR" sz="2000"/>
              <a:t>. </a:t>
            </a:r>
            <a:r>
              <a:rPr lang="ko-KR" altLang="ko-KR" sz="2000"/>
              <a:t>그렇다고 평민을 특별히 더 사랑하지도 않는다</a:t>
            </a:r>
            <a:r>
              <a:rPr lang="en-US" altLang="ko-KR" sz="2000"/>
              <a:t>. </a:t>
            </a:r>
            <a:r>
              <a:rPr lang="ko-KR" altLang="ko-KR" sz="2000" b="1"/>
              <a:t>성경은 하나님 앞에서 모두가 평등한 자라고 가르친다</a:t>
            </a:r>
            <a:r>
              <a:rPr lang="en-US" altLang="ko-KR" sz="2000" b="1"/>
              <a:t>. </a:t>
            </a:r>
          </a:p>
          <a:p>
            <a:pPr lvl="0">
              <a:defRPr/>
            </a:pPr>
            <a:endParaRPr lang="en-US" altLang="ko-KR" sz="2000" b="1"/>
          </a:p>
          <a:p>
            <a:pPr lvl="0">
              <a:defRPr/>
            </a:pPr>
            <a:r>
              <a:rPr lang="ko-KR" altLang="ko-KR" sz="2000" b="1"/>
              <a:t>개신교는 만민평등 면에서는 가히 혁명적이었다</a:t>
            </a:r>
            <a:r>
              <a:rPr lang="en-US" altLang="ko-KR" sz="2000" b="1"/>
              <a:t>.</a:t>
            </a:r>
            <a:r>
              <a:rPr lang="en-US" altLang="ko-KR" sz="2000"/>
              <a:t> </a:t>
            </a:r>
            <a:r>
              <a:rPr lang="ko-KR" altLang="ko-KR" sz="2000"/>
              <a:t>신분</a:t>
            </a:r>
            <a:r>
              <a:rPr lang="en-US" altLang="ko-KR" sz="2000"/>
              <a:t>, </a:t>
            </a:r>
            <a:r>
              <a:rPr lang="ko-KR" altLang="ko-KR" sz="2000"/>
              <a:t>남녀노소와</a:t>
            </a:r>
            <a:r>
              <a:rPr lang="en-US" altLang="ko-KR" sz="2000"/>
              <a:t>, </a:t>
            </a:r>
            <a:r>
              <a:rPr lang="ko-KR" altLang="ko-KR" sz="2000"/>
              <a:t>관련해서 큰 변화를 몰고 왔다</a:t>
            </a:r>
            <a:r>
              <a:rPr lang="en-US" altLang="ko-KR" sz="2000"/>
              <a:t>. </a:t>
            </a:r>
            <a:r>
              <a:rPr lang="ko-KR" altLang="ko-KR" sz="2000"/>
              <a:t>선교사들은 남녀를 차별하지 않고 여자들에게 동등한 권리를 보장하기 위해 나섰다</a:t>
            </a:r>
            <a:r>
              <a:rPr lang="en-US" altLang="ko-KR" sz="2000"/>
              <a:t>. </a:t>
            </a:r>
          </a:p>
          <a:p>
            <a:pPr lvl="0">
              <a:defRPr/>
            </a:pPr>
            <a:endParaRPr lang="en-US" altLang="ko-KR" sz="2000"/>
          </a:p>
          <a:p>
            <a:pPr lvl="0">
              <a:defRPr/>
            </a:pPr>
            <a:r>
              <a:rPr lang="ko-KR" altLang="ko-KR" sz="2000"/>
              <a:t>서울 승동교회의 백정 출신 </a:t>
            </a:r>
            <a:r>
              <a:rPr lang="ko-KR" altLang="ko-KR" sz="2000" b="1"/>
              <a:t>박성춘</a:t>
            </a:r>
            <a:r>
              <a:rPr lang="ko-KR" altLang="ko-KR" sz="2000"/>
              <a:t>이 장로가 되는 일이나</a:t>
            </a:r>
            <a:r>
              <a:rPr lang="en-US" altLang="ko-KR" sz="2000"/>
              <a:t>,</a:t>
            </a:r>
            <a:r>
              <a:rPr lang="ko-KR" altLang="ko-KR" sz="2000"/>
              <a:t> 아들 </a:t>
            </a:r>
            <a:r>
              <a:rPr lang="ko-KR" altLang="ko-KR" sz="2000" b="1"/>
              <a:t>박서양</a:t>
            </a:r>
            <a:r>
              <a:rPr lang="ko-KR" altLang="ko-KR" sz="2000"/>
              <a:t>이 세브란스 </a:t>
            </a:r>
            <a:r>
              <a:rPr lang="en-US" altLang="ko-KR" sz="2000"/>
              <a:t>1</a:t>
            </a:r>
            <a:r>
              <a:rPr lang="ko-KR" altLang="ko-KR" sz="2000"/>
              <a:t>회 졸업생이 되어 모교에서 가르치는 일은 당시로서는 상상할 수 없는 일이었다</a:t>
            </a:r>
            <a:r>
              <a:rPr lang="en-US" altLang="ko-KR" sz="2000"/>
              <a:t>.</a:t>
            </a:r>
          </a:p>
          <a:p>
            <a:pPr lvl="0">
              <a:defRPr/>
            </a:pPr>
            <a:endParaRPr lang="en-US" altLang="ko-KR" sz="2000"/>
          </a:p>
          <a:p>
            <a:pPr lvl="0">
              <a:defRPr/>
            </a:pPr>
            <a:r>
              <a:rPr lang="ko-KR" altLang="ko-KR" sz="2000"/>
              <a:t>지금은 모두가 당연히 여기</a:t>
            </a:r>
            <a:r>
              <a:rPr lang="ko-KR" altLang="en-US" sz="2000"/>
              <a:t>는 만민 평등을 </a:t>
            </a:r>
            <a:r>
              <a:rPr lang="ko-KR" altLang="ko-KR" sz="2000"/>
              <a:t>가능케 한 사람들이 </a:t>
            </a:r>
            <a:r>
              <a:rPr lang="ko-KR" altLang="ko-KR" sz="2000" b="1"/>
              <a:t>선교사들이었다</a:t>
            </a:r>
            <a:r>
              <a:rPr lang="en-US" altLang="ko-KR" sz="2000"/>
              <a:t>. </a:t>
            </a:r>
          </a:p>
          <a:p>
            <a:pPr marL="0" lvl="0" indent="0">
              <a:buNone/>
              <a:defRPr/>
            </a:pPr>
            <a:endParaRPr lang="ko-KR" altLang="en-US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48097" y="624110"/>
            <a:ext cx="4207165" cy="663777"/>
          </a:xfrm>
        </p:spPr>
        <p:txBody>
          <a:bodyPr/>
          <a:lstStyle/>
          <a:p>
            <a:pPr lvl="0">
              <a:defRPr/>
            </a:pPr>
            <a:r>
              <a:rPr lang="en-US" altLang="ko-KR" b="1"/>
              <a:t>5.</a:t>
            </a:r>
            <a:r>
              <a:rPr lang="ko-KR" altLang="en-US" b="1"/>
              <a:t> 민족의식의 고양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10038" y="1648496"/>
            <a:ext cx="10052708" cy="5072502"/>
          </a:xfrm>
        </p:spPr>
        <p:txBody>
          <a:bodyPr>
            <a:normAutofit fontScale="92500" lnSpcReduction="10000"/>
          </a:bodyPr>
          <a:lstStyle/>
          <a:p>
            <a:pPr lvl="0">
              <a:defRPr/>
            </a:pPr>
            <a:r>
              <a:rPr lang="ko-KR" altLang="ko-KR" sz="2400" b="1"/>
              <a:t>선교사들은 일제에 의한 부당한 지배를 극복해야 하고</a:t>
            </a:r>
            <a:r>
              <a:rPr lang="en-US" altLang="ko-KR" sz="2400" b="1"/>
              <a:t>, </a:t>
            </a:r>
            <a:r>
              <a:rPr lang="ko-KR" altLang="ko-KR" sz="2400" b="1"/>
              <a:t>할 수 있다고 가르쳤다</a:t>
            </a:r>
            <a:r>
              <a:rPr lang="en-US" altLang="ko-KR" sz="2400" b="1"/>
              <a:t>.</a:t>
            </a:r>
          </a:p>
          <a:p>
            <a:pPr marL="0" lvl="0" indent="0">
              <a:buNone/>
              <a:defRPr/>
            </a:pPr>
            <a:r>
              <a:rPr lang="en-US" altLang="ko-KR" sz="2400" b="1"/>
              <a:t> </a:t>
            </a:r>
          </a:p>
          <a:p>
            <a:pPr lvl="0">
              <a:defRPr/>
            </a:pPr>
            <a:r>
              <a:rPr lang="ko-KR" altLang="ko-KR" sz="2162" b="1"/>
              <a:t>일제가 한국 침략의 합리성을 확보하려고 한국이 열등하고 고유 전통이 부재한다고 강변</a:t>
            </a:r>
            <a:r>
              <a:rPr lang="ko-KR" altLang="en-US" sz="2162" b="1"/>
              <a:t>했지만</a:t>
            </a:r>
            <a:r>
              <a:rPr lang="ko-KR" altLang="ko-KR" sz="2162" b="1"/>
              <a:t> 선교사들의 생각은 달랐다</a:t>
            </a:r>
            <a:r>
              <a:rPr lang="en-US" altLang="ko-KR" sz="2162" b="1"/>
              <a:t>.</a:t>
            </a:r>
            <a:r>
              <a:rPr lang="en-US" altLang="ko-KR" sz="2162"/>
              <a:t> </a:t>
            </a:r>
            <a:r>
              <a:rPr lang="ko-KR" altLang="ko-KR" sz="2162"/>
              <a:t>한국이 근대화에 뒤처지기는 했지만 고유한 문화 전통 역사를 갖고 있는 민족이라고 생각했다</a:t>
            </a:r>
            <a:r>
              <a:rPr lang="en-US" altLang="ko-KR" sz="2162"/>
              <a:t>. </a:t>
            </a:r>
            <a:r>
              <a:rPr lang="ko-KR" altLang="ko-KR" sz="2162"/>
              <a:t>활달하고</a:t>
            </a:r>
            <a:r>
              <a:rPr lang="en-US" altLang="ko-KR" sz="2162"/>
              <a:t>, </a:t>
            </a:r>
            <a:r>
              <a:rPr lang="ko-KR" altLang="ko-KR" sz="2162"/>
              <a:t>지적 능력이 뛰어나며 독창적이라고 봤다</a:t>
            </a:r>
            <a:r>
              <a:rPr lang="en-US" altLang="ko-KR" sz="2162"/>
              <a:t>. </a:t>
            </a:r>
            <a:r>
              <a:rPr lang="ko-KR" altLang="ko-KR" sz="2162"/>
              <a:t>다만 게으름과 가난은 한국의 특성이라기보다 무능한 정치 운영으로 말미암은 것이라고 판단했다</a:t>
            </a:r>
            <a:r>
              <a:rPr lang="en-US" altLang="ko-KR" sz="2162"/>
              <a:t>. </a:t>
            </a:r>
            <a:r>
              <a:rPr lang="ko-KR" altLang="ko-KR" sz="2162"/>
              <a:t> </a:t>
            </a:r>
          </a:p>
          <a:p>
            <a:pPr lvl="0">
              <a:defRPr/>
            </a:pPr>
            <a:r>
              <a:rPr lang="ko-KR" altLang="ko-KR" sz="2162"/>
              <a:t>선교사로서 체류 기간이 길어질수록 </a:t>
            </a:r>
            <a:r>
              <a:rPr lang="ko-KR" altLang="ko-KR" sz="2162" b="1"/>
              <a:t>한국인에 대해 깊은 애착과 미래 가능성을 믿는 </a:t>
            </a:r>
            <a:r>
              <a:rPr lang="ko-KR" altLang="en-US" sz="2162" b="1"/>
              <a:t>선교사</a:t>
            </a:r>
            <a:r>
              <a:rPr lang="ko-KR" altLang="ko-KR" sz="2162"/>
              <a:t>들이 늘어났다</a:t>
            </a:r>
            <a:r>
              <a:rPr lang="en-US" altLang="ko-KR" sz="2162"/>
              <a:t>. </a:t>
            </a:r>
            <a:r>
              <a:rPr lang="ko-KR" altLang="ko-KR" sz="2162"/>
              <a:t>선교사들이 학교를 세워 근대 교육을 하는 것만으로도 민족적 자각과 자유와 독립 정신을 고취했다</a:t>
            </a:r>
            <a:r>
              <a:rPr lang="en-US" altLang="ko-KR" sz="2162"/>
              <a:t>.</a:t>
            </a:r>
            <a:r>
              <a:rPr lang="ko-KR" altLang="ko-KR" sz="2162"/>
              <a:t> 성경을 읽는 일이나 배우는 일만으로</a:t>
            </a:r>
            <a:r>
              <a:rPr lang="ko-KR" altLang="en-US" sz="2162"/>
              <a:t>도</a:t>
            </a:r>
            <a:r>
              <a:rPr lang="ko-KR" altLang="ko-KR" sz="2162"/>
              <a:t> 민족의식이 생겨날 수 밖에 없다</a:t>
            </a:r>
            <a:r>
              <a:rPr lang="en-US" altLang="ko-KR" sz="2162"/>
              <a:t>. </a:t>
            </a:r>
          </a:p>
          <a:p>
            <a:pPr lvl="0">
              <a:defRPr/>
            </a:pPr>
            <a:r>
              <a:rPr lang="ko-KR" altLang="ko-KR" sz="2162"/>
              <a:t>일제는 기독교계의 민족의식 고취를 금하려고 사립학교법을 개정해 성경 교육과 종교 의식 금지</a:t>
            </a:r>
            <a:r>
              <a:rPr lang="en-US" altLang="ko-KR" sz="2162"/>
              <a:t>, </a:t>
            </a:r>
            <a:r>
              <a:rPr lang="ko-KR" altLang="ko-KR" sz="2162"/>
              <a:t>미션 스쿨 설립을 방지한다</a:t>
            </a:r>
            <a:r>
              <a:rPr lang="en-US" altLang="ko-KR" sz="2162"/>
              <a:t>. 1930</a:t>
            </a:r>
            <a:r>
              <a:rPr lang="ko-KR" altLang="ko-KR" sz="2162"/>
              <a:t>년대에 들어서면</a:t>
            </a:r>
            <a:r>
              <a:rPr lang="ko-KR" altLang="en-US" sz="2162"/>
              <a:t>서</a:t>
            </a:r>
            <a:r>
              <a:rPr lang="ko-KR" altLang="ko-KR" sz="2162"/>
              <a:t> 신사 참배를 강요하고 거부하는 선교사들을 추방</a:t>
            </a:r>
            <a:r>
              <a:rPr lang="ko-KR" altLang="en-US" sz="2162"/>
              <a:t>하지만</a:t>
            </a:r>
            <a:r>
              <a:rPr lang="en-US" altLang="ko-KR" sz="2162"/>
              <a:t>,</a:t>
            </a:r>
            <a:r>
              <a:rPr lang="ko-KR" altLang="en-US" sz="2162"/>
              <a:t> </a:t>
            </a:r>
            <a:r>
              <a:rPr lang="ko-KR" altLang="ko-KR" sz="2162" b="1"/>
              <a:t>선교사들이 남긴 유산 가운데 빼놓을 수 없는 것이 한국인들의 민족적 각성을 도운 일이다</a:t>
            </a:r>
            <a:r>
              <a:rPr lang="en-US" altLang="ko-KR" sz="2162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05469" y="624110"/>
            <a:ext cx="5134817" cy="663777"/>
          </a:xfrm>
        </p:spPr>
        <p:txBody>
          <a:bodyPr/>
          <a:lstStyle/>
          <a:p>
            <a:pPr lvl="0">
              <a:defRPr/>
            </a:pPr>
            <a:r>
              <a:rPr lang="en-US" altLang="ko-KR" b="1"/>
              <a:t>6. </a:t>
            </a:r>
            <a:r>
              <a:rPr lang="ko-KR" altLang="en-US" b="1"/>
              <a:t>건국의 초석과 정체성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27317" y="1457901"/>
            <a:ext cx="10601553" cy="5263096"/>
          </a:xfrm>
        </p:spPr>
        <p:txBody>
          <a:bodyPr>
            <a:normAutofit lnSpcReduction="10000"/>
          </a:bodyPr>
          <a:lstStyle/>
          <a:p>
            <a:pPr lvl="0">
              <a:defRPr/>
            </a:pPr>
            <a:r>
              <a:rPr lang="ko-KR" altLang="ko-KR" sz="2400" b="1"/>
              <a:t>선교사들은 신앙의 자유는 다른 자유들처럼 자유 체제에</a:t>
            </a:r>
            <a:r>
              <a:rPr lang="ko-KR" altLang="en-US" sz="2400" b="1"/>
              <a:t>서</a:t>
            </a:r>
            <a:r>
              <a:rPr lang="ko-KR" altLang="ko-KR" sz="2400" b="1"/>
              <a:t>만 가능함을 가르쳐주었다</a:t>
            </a:r>
            <a:r>
              <a:rPr lang="en-US" altLang="ko-KR" sz="2400" b="1"/>
              <a:t>.</a:t>
            </a:r>
          </a:p>
          <a:p>
            <a:pPr lvl="0">
              <a:defRPr/>
            </a:pPr>
            <a:endParaRPr lang="ko-KR" altLang="ko-KR" sz="2400" b="1"/>
          </a:p>
          <a:p>
            <a:pPr lvl="0">
              <a:defRPr/>
            </a:pPr>
            <a:r>
              <a:rPr lang="ko-KR" altLang="ko-KR" sz="2000" b="1"/>
              <a:t>해방 후 한반도에 자유 진영과 공산 진영의 체제 대결은 </a:t>
            </a:r>
            <a:r>
              <a:rPr lang="ko-KR" altLang="en-US" sz="2000" b="1"/>
              <a:t>시작되었고 지</a:t>
            </a:r>
            <a:r>
              <a:rPr lang="ko-KR" altLang="ko-KR" sz="2000" b="1"/>
              <a:t>금</a:t>
            </a:r>
            <a:r>
              <a:rPr lang="ko-KR" altLang="en-US" sz="2000" b="1"/>
              <a:t>도</a:t>
            </a:r>
            <a:r>
              <a:rPr lang="ko-KR" altLang="ko-KR" sz="2000" b="1"/>
              <a:t> 그 대결은 끝나지 않았다</a:t>
            </a:r>
            <a:r>
              <a:rPr lang="en-US" altLang="ko-KR" sz="2000" b="1"/>
              <a:t>.</a:t>
            </a:r>
            <a:r>
              <a:rPr lang="en-US" altLang="ko-KR" sz="2000"/>
              <a:t> </a:t>
            </a:r>
            <a:r>
              <a:rPr lang="ko-KR" altLang="ko-KR" sz="2000"/>
              <a:t>해방 </a:t>
            </a:r>
            <a:r>
              <a:rPr lang="ko-KR" altLang="en-US" sz="2000"/>
              <a:t>직후 </a:t>
            </a:r>
            <a:r>
              <a:rPr lang="ko-KR" altLang="ko-KR" sz="2000"/>
              <a:t>이 땅에서 자유민주주의와 자유 시장 경제 체제를 근간으로 하는 나라가 만들어질 수 있는 가능성은 높</a:t>
            </a:r>
            <a:r>
              <a:rPr lang="ko-KR" altLang="en-US" sz="2000"/>
              <a:t>지 않았</a:t>
            </a:r>
            <a:r>
              <a:rPr lang="ko-KR" altLang="ko-KR" sz="2000"/>
              <a:t>다</a:t>
            </a:r>
            <a:r>
              <a:rPr lang="en-US" altLang="ko-KR" sz="2000"/>
              <a:t>. </a:t>
            </a:r>
            <a:r>
              <a:rPr lang="ko-KR" altLang="ko-KR" sz="2000"/>
              <a:t>당시 미군이 한반도 절반이라도 서둘러 진주하지 않았다면 한국은 공산화의 길을 걸었을 것이다</a:t>
            </a:r>
            <a:r>
              <a:rPr lang="en-US" altLang="ko-KR" sz="2000"/>
              <a:t>.</a:t>
            </a:r>
          </a:p>
          <a:p>
            <a:pPr lvl="0">
              <a:defRPr/>
            </a:pPr>
            <a:r>
              <a:rPr lang="ko-KR" altLang="ko-KR" sz="2000" b="1"/>
              <a:t>자유주의 체제는 우리 손으로 쟁취해 낸 것이 아니라 미국이 준 선물이다</a:t>
            </a:r>
            <a:r>
              <a:rPr lang="en-US" altLang="ko-KR" sz="2000"/>
              <a:t>. </a:t>
            </a:r>
            <a:r>
              <a:rPr lang="ko-KR" altLang="ko-KR" sz="2000"/>
              <a:t>미군정이 그 목표를 달성하는데 지원을 아끼지 않았던 사람들이</a:t>
            </a:r>
            <a:r>
              <a:rPr lang="ko-KR" altLang="ko-KR" sz="2000" b="1"/>
              <a:t> 선교사들</a:t>
            </a:r>
            <a:r>
              <a:rPr lang="ko-KR" altLang="ko-KR" sz="2000"/>
              <a:t>이다</a:t>
            </a:r>
            <a:r>
              <a:rPr lang="en-US" altLang="ko-KR" sz="2000"/>
              <a:t>. </a:t>
            </a:r>
            <a:r>
              <a:rPr lang="ko-KR" altLang="ko-KR" sz="2000"/>
              <a:t>한국 땅에서 활동했던 </a:t>
            </a:r>
            <a:r>
              <a:rPr lang="ko-KR" altLang="ko-KR" sz="2000" b="1"/>
              <a:t>초기 선교사들의 </a:t>
            </a:r>
            <a:r>
              <a:rPr lang="en-US" altLang="ko-KR" sz="2000" b="1"/>
              <a:t>2</a:t>
            </a:r>
            <a:r>
              <a:rPr lang="ko-KR" altLang="ko-KR" sz="2000" b="1"/>
              <a:t>세들</a:t>
            </a:r>
            <a:r>
              <a:rPr lang="ko-KR" altLang="ko-KR" sz="2000"/>
              <a:t>이 미군정의 통역이나 고문 등의 자격으로 참여한 덕분에 </a:t>
            </a:r>
            <a:r>
              <a:rPr lang="ko-KR" altLang="ko-KR" sz="2000" b="1"/>
              <a:t>미군정이 한반도 절반에서 자유주의 체제를 구축할 수 있었다</a:t>
            </a:r>
            <a:r>
              <a:rPr lang="en-US" altLang="ko-KR" sz="2000" b="1"/>
              <a:t>.</a:t>
            </a:r>
          </a:p>
          <a:p>
            <a:pPr lvl="0">
              <a:defRPr/>
            </a:pPr>
            <a:r>
              <a:rPr lang="ko-KR" altLang="ko-KR" sz="2000" b="1"/>
              <a:t>이들</a:t>
            </a:r>
            <a:r>
              <a:rPr lang="ko-KR" altLang="en-US" sz="2000" b="1"/>
              <a:t>의</a:t>
            </a:r>
            <a:r>
              <a:rPr lang="ko-KR" altLang="ko-KR" sz="2000" b="1"/>
              <a:t> 주요 기여 가운데 하나</a:t>
            </a:r>
            <a:r>
              <a:rPr lang="ko-KR" altLang="en-US" sz="2000" b="1"/>
              <a:t>가</a:t>
            </a:r>
            <a:r>
              <a:rPr lang="ko-KR" altLang="ko-KR" sz="2000" b="1"/>
              <a:t> 미국 유학파 출신 개신교 인사들을 적극 추천한 점이다</a:t>
            </a:r>
            <a:r>
              <a:rPr lang="en-US" altLang="ko-KR" sz="2000" b="1"/>
              <a:t>. </a:t>
            </a:r>
          </a:p>
          <a:p>
            <a:pPr marL="0" lvl="0" indent="0">
              <a:buNone/>
              <a:defRPr/>
            </a:pPr>
            <a:r>
              <a:rPr lang="ko-KR" altLang="en-US" sz="2000"/>
              <a:t>	</a:t>
            </a:r>
            <a:r>
              <a:rPr lang="ko-KR" altLang="ko-KR" sz="2000" b="1"/>
              <a:t>조병옥</a:t>
            </a:r>
            <a:r>
              <a:rPr lang="en-US" altLang="ko-KR" sz="2000" b="1"/>
              <a:t>, </a:t>
            </a:r>
            <a:r>
              <a:rPr lang="ko-KR" altLang="ko-KR" sz="2000" b="1"/>
              <a:t>윤보선</a:t>
            </a:r>
            <a:r>
              <a:rPr lang="en-US" altLang="ko-KR" sz="2000" b="1"/>
              <a:t>, </a:t>
            </a:r>
            <a:r>
              <a:rPr lang="ko-KR" altLang="ko-KR" sz="2000" b="1"/>
              <a:t>장덕수</a:t>
            </a:r>
            <a:r>
              <a:rPr lang="en-US" altLang="ko-KR" sz="2000" b="1"/>
              <a:t>, </a:t>
            </a:r>
            <a:r>
              <a:rPr lang="ko-KR" altLang="ko-KR" sz="2000" b="1"/>
              <a:t>김도연</a:t>
            </a:r>
            <a:r>
              <a:rPr lang="en-US" altLang="ko-KR" sz="2000" b="1"/>
              <a:t>, </a:t>
            </a:r>
            <a:r>
              <a:rPr lang="ko-KR" altLang="ko-KR" sz="2000" b="1"/>
              <a:t>임영신</a:t>
            </a:r>
            <a:r>
              <a:rPr lang="en-US" altLang="ko-KR" sz="2000" b="1"/>
              <a:t>, </a:t>
            </a:r>
            <a:r>
              <a:rPr lang="ko-KR" altLang="ko-KR" sz="2000" b="1"/>
              <a:t>박인덕</a:t>
            </a:r>
            <a:r>
              <a:rPr lang="en-US" altLang="ko-KR" sz="2000" b="1"/>
              <a:t>, </a:t>
            </a:r>
            <a:r>
              <a:rPr lang="ko-KR" altLang="ko-KR" sz="2000" b="1"/>
              <a:t>이묘목 등</a:t>
            </a:r>
            <a:r>
              <a:rPr lang="ko-KR" altLang="ko-KR" sz="2000"/>
              <a:t>을 미군정에 참여케 해서 미군정이 한국 상황을 인식하는데 결정적 영향을 끼치게 했다</a:t>
            </a:r>
            <a:r>
              <a:rPr lang="en-US" altLang="ko-KR" sz="2000"/>
              <a:t>. </a:t>
            </a:r>
            <a:r>
              <a:rPr lang="en-US" altLang="ko-KR" sz="2000" b="1"/>
              <a:t>1946</a:t>
            </a:r>
            <a:r>
              <a:rPr lang="ko-KR" altLang="ko-KR" sz="2000" b="1"/>
              <a:t>년 </a:t>
            </a:r>
            <a:r>
              <a:rPr lang="en-US" altLang="ko-KR" sz="2000" b="1"/>
              <a:t>12</a:t>
            </a:r>
            <a:r>
              <a:rPr lang="ko-KR" altLang="ko-KR" sz="2000" b="1"/>
              <a:t>월부터 </a:t>
            </a:r>
            <a:r>
              <a:rPr lang="en-US" altLang="ko-KR" sz="2000" b="1"/>
              <a:t>1947</a:t>
            </a:r>
            <a:r>
              <a:rPr lang="ko-KR" altLang="ko-KR" sz="2000" b="1"/>
              <a:t>년 </a:t>
            </a:r>
            <a:r>
              <a:rPr lang="en-US" altLang="ko-KR" sz="2000" b="1"/>
              <a:t>8</a:t>
            </a:r>
            <a:r>
              <a:rPr lang="ko-KR" altLang="ko-KR" sz="2000" b="1"/>
              <a:t>월까지 미군정청에 임명된 </a:t>
            </a:r>
            <a:r>
              <a:rPr lang="en-US" altLang="ko-KR" sz="2000" b="1"/>
              <a:t>13</a:t>
            </a:r>
            <a:r>
              <a:rPr lang="ko-KR" altLang="ko-KR" sz="2000" b="1"/>
              <a:t>명 중 </a:t>
            </a:r>
            <a:r>
              <a:rPr lang="en-US" altLang="ko-KR" sz="2000" b="1"/>
              <a:t>7</a:t>
            </a:r>
            <a:r>
              <a:rPr lang="ko-KR" altLang="ko-KR" sz="2000" b="1"/>
              <a:t>명이 개신교 신자였다</a:t>
            </a:r>
            <a:r>
              <a:rPr lang="en-US" altLang="ko-KR" sz="2000"/>
              <a:t>.</a:t>
            </a:r>
          </a:p>
          <a:p>
            <a:pPr marL="0" lvl="0" indent="0">
              <a:buNone/>
              <a:defRPr/>
            </a:pPr>
            <a:endParaRPr lang="ko-KR" altLang="en-US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81229" y="408762"/>
            <a:ext cx="9723383" cy="696907"/>
          </a:xfrm>
        </p:spPr>
        <p:txBody>
          <a:bodyPr/>
          <a:lstStyle/>
          <a:p>
            <a:pPr lvl="0">
              <a:defRPr/>
            </a:pPr>
            <a:r>
              <a:rPr lang="en-US" altLang="ko-KR" b="1"/>
              <a:t>7. </a:t>
            </a:r>
            <a:r>
              <a:rPr lang="ko-KR" altLang="en-US" b="1"/>
              <a:t>국가를 이끄는 지도자 육성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71668" y="1434010"/>
            <a:ext cx="10704166" cy="5328400"/>
          </a:xfrm>
        </p:spPr>
        <p:txBody>
          <a:bodyPr>
            <a:normAutofit fontScale="77500" lnSpcReduction="20000"/>
          </a:bodyPr>
          <a:lstStyle/>
          <a:p>
            <a:pPr lvl="0">
              <a:defRPr/>
            </a:pPr>
            <a:r>
              <a:rPr lang="ko-KR" altLang="ko-KR" sz="3100" b="1"/>
              <a:t>선교사들은 건국 초기에 큰 역할을 하는 인</a:t>
            </a:r>
            <a:r>
              <a:rPr lang="ko-KR" altLang="en-US" sz="3100" b="1"/>
              <a:t>재 </a:t>
            </a:r>
            <a:r>
              <a:rPr lang="ko-KR" altLang="ko-KR" sz="3100" b="1"/>
              <a:t>육성하는 데 도움을 주었다</a:t>
            </a:r>
            <a:r>
              <a:rPr lang="en-US" altLang="ko-KR" sz="3100" b="1"/>
              <a:t>.</a:t>
            </a:r>
          </a:p>
          <a:p>
            <a:pPr marL="0" lvl="0" indent="0">
              <a:buNone/>
              <a:defRPr/>
            </a:pPr>
            <a:r>
              <a:rPr lang="en-US" altLang="ko-KR" sz="2400"/>
              <a:t> </a:t>
            </a:r>
          </a:p>
          <a:p>
            <a:pPr lvl="0">
              <a:defRPr/>
            </a:pPr>
            <a:r>
              <a:rPr lang="ko-KR" altLang="ko-KR" sz="2580" b="1"/>
              <a:t>건물 세우고 도로 닦는 데는 오랜 시간이 걸리지 않지만</a:t>
            </a:r>
            <a:r>
              <a:rPr lang="en-US" altLang="ko-KR" sz="2580" b="1"/>
              <a:t>,</a:t>
            </a:r>
            <a:r>
              <a:rPr lang="ko-KR" altLang="en-US" sz="2580" b="1"/>
              <a:t> </a:t>
            </a:r>
            <a:r>
              <a:rPr lang="ko-KR" altLang="ko-KR" sz="2580" b="1"/>
              <a:t>인재를 키우는 일은 오랜 시간이 걸린다</a:t>
            </a:r>
            <a:r>
              <a:rPr lang="en-US" altLang="ko-KR" sz="2580" b="1"/>
              <a:t>. </a:t>
            </a:r>
            <a:r>
              <a:rPr lang="ko-KR" altLang="ko-KR" sz="2580"/>
              <a:t>일제 치하</a:t>
            </a:r>
            <a:r>
              <a:rPr lang="ko-KR" altLang="en-US" sz="2580"/>
              <a:t> </a:t>
            </a:r>
            <a:r>
              <a:rPr lang="ko-KR" altLang="ko-KR" sz="2580"/>
              <a:t>선교사들이 세운 학교들은 한국 지식인들을 낳는 산실 역할을 톡톡히 하고 있었다</a:t>
            </a:r>
            <a:r>
              <a:rPr lang="en-US" altLang="ko-KR" sz="2580"/>
              <a:t>. </a:t>
            </a:r>
            <a:r>
              <a:rPr lang="ko-KR" altLang="ko-KR" sz="2580"/>
              <a:t>개신교는 일제 치하에서 한국 전체 중등 교육의 </a:t>
            </a:r>
            <a:r>
              <a:rPr lang="en-US" altLang="ko-KR" sz="2580"/>
              <a:t>20-40% </a:t>
            </a:r>
            <a:r>
              <a:rPr lang="ko-KR" altLang="ko-KR" sz="2580"/>
              <a:t>담당해 왔다</a:t>
            </a:r>
            <a:r>
              <a:rPr lang="en-US" altLang="ko-KR" sz="2580"/>
              <a:t>. </a:t>
            </a:r>
            <a:r>
              <a:rPr lang="ko-KR" altLang="ko-KR" sz="2580"/>
              <a:t>교회가 운영하는 </a:t>
            </a:r>
            <a:r>
              <a:rPr lang="en-US" altLang="ko-KR" sz="2580"/>
              <a:t>4</a:t>
            </a:r>
            <a:r>
              <a:rPr lang="ko-KR" altLang="ko-KR" sz="2580"/>
              <a:t>개의 전문대학</a:t>
            </a:r>
            <a:r>
              <a:rPr lang="en-US" altLang="ko-KR" sz="2580"/>
              <a:t>(</a:t>
            </a:r>
            <a:r>
              <a:rPr lang="ko-KR" altLang="ko-KR" sz="2580"/>
              <a:t>연희</a:t>
            </a:r>
            <a:r>
              <a:rPr lang="en-US" altLang="ko-KR" sz="2580"/>
              <a:t>, </a:t>
            </a:r>
            <a:r>
              <a:rPr lang="ko-KR" altLang="ko-KR" sz="2580"/>
              <a:t>이화</a:t>
            </a:r>
            <a:r>
              <a:rPr lang="en-US" altLang="ko-KR" sz="2580"/>
              <a:t>, </a:t>
            </a:r>
            <a:r>
              <a:rPr lang="ko-KR" altLang="ko-KR" sz="2580"/>
              <a:t>숭실</a:t>
            </a:r>
            <a:r>
              <a:rPr lang="en-US" altLang="ko-KR" sz="2580"/>
              <a:t>, </a:t>
            </a:r>
            <a:r>
              <a:rPr lang="ko-KR" altLang="ko-KR" sz="2580"/>
              <a:t>배재</a:t>
            </a:r>
            <a:r>
              <a:rPr lang="en-US" altLang="ko-KR" sz="2580"/>
              <a:t>)</a:t>
            </a:r>
            <a:r>
              <a:rPr lang="ko-KR" altLang="ko-KR" sz="2580"/>
              <a:t>에서</a:t>
            </a:r>
            <a:r>
              <a:rPr lang="ko-KR" altLang="en-US" sz="2580"/>
              <a:t> </a:t>
            </a:r>
            <a:r>
              <a:rPr lang="en-US" altLang="ko-KR" sz="2580"/>
              <a:t>4,000</a:t>
            </a:r>
            <a:r>
              <a:rPr lang="ko-KR" altLang="ko-KR" sz="2580"/>
              <a:t>명 이상의 졸업생을 배출</a:t>
            </a:r>
            <a:r>
              <a:rPr lang="ko-KR" altLang="en-US" sz="2580"/>
              <a:t>됐</a:t>
            </a:r>
            <a:r>
              <a:rPr lang="ko-KR" altLang="ko-KR" sz="2580"/>
              <a:t>다</a:t>
            </a:r>
            <a:r>
              <a:rPr lang="en-US" altLang="ko-KR" sz="2580"/>
              <a:t>.</a:t>
            </a:r>
          </a:p>
          <a:p>
            <a:pPr lvl="0">
              <a:defRPr/>
            </a:pPr>
            <a:r>
              <a:rPr lang="ko-KR" altLang="ko-KR" sz="2580" b="1"/>
              <a:t>개신교 선교사들이 세운 학교에서 배출한 인재들이 대한민국 건국 초기에 기둥이 되었</a:t>
            </a:r>
            <a:r>
              <a:rPr lang="ko-KR" altLang="en-US" sz="2580" b="1"/>
              <a:t>다</a:t>
            </a:r>
            <a:r>
              <a:rPr lang="en-US" altLang="ko-KR" sz="2580" b="1"/>
              <a:t>.</a:t>
            </a:r>
            <a:r>
              <a:rPr lang="en-US" altLang="ko-KR" sz="2580"/>
              <a:t> </a:t>
            </a:r>
            <a:r>
              <a:rPr lang="ko-KR" altLang="ko-KR" sz="2580"/>
              <a:t>실례로 미군정 행정 고문 </a:t>
            </a:r>
            <a:r>
              <a:rPr lang="en-US" altLang="ko-KR" sz="2580"/>
              <a:t>11</a:t>
            </a:r>
            <a:r>
              <a:rPr lang="ko-KR" altLang="ko-KR" sz="2580"/>
              <a:t>명 중 </a:t>
            </a:r>
            <a:r>
              <a:rPr lang="en-US" altLang="ko-KR" sz="2580"/>
              <a:t>6</a:t>
            </a:r>
            <a:r>
              <a:rPr lang="ko-KR" altLang="ko-KR" sz="2580"/>
              <a:t>명</a:t>
            </a:r>
            <a:r>
              <a:rPr lang="en-US" altLang="ko-KR" sz="2580"/>
              <a:t>(55%), </a:t>
            </a:r>
            <a:r>
              <a:rPr lang="ko-KR" altLang="ko-KR" sz="2580"/>
              <a:t>군정의 초대 한국인 국장 </a:t>
            </a:r>
            <a:r>
              <a:rPr lang="en-US" altLang="ko-KR" sz="2580"/>
              <a:t>13</a:t>
            </a:r>
            <a:r>
              <a:rPr lang="ko-KR" altLang="ko-KR" sz="2580"/>
              <a:t>명 중 </a:t>
            </a:r>
            <a:r>
              <a:rPr lang="en-US" altLang="ko-KR" sz="2580"/>
              <a:t>7</a:t>
            </a:r>
            <a:r>
              <a:rPr lang="ko-KR" altLang="ko-KR" sz="2580"/>
              <a:t>명</a:t>
            </a:r>
            <a:r>
              <a:rPr lang="en-US" altLang="ko-KR" sz="2580"/>
              <a:t>(54%)</a:t>
            </a:r>
            <a:r>
              <a:rPr lang="ko-KR" altLang="ko-KR" sz="2580"/>
              <a:t>이 기독교 신자였다</a:t>
            </a:r>
            <a:r>
              <a:rPr lang="en-US" altLang="ko-KR" sz="2580"/>
              <a:t>. </a:t>
            </a:r>
            <a:r>
              <a:rPr lang="ko-KR" altLang="ko-KR" sz="2580"/>
              <a:t>입법 의원 </a:t>
            </a:r>
            <a:r>
              <a:rPr lang="en-US" altLang="ko-KR" sz="2580"/>
              <a:t>90</a:t>
            </a:r>
            <a:r>
              <a:rPr lang="ko-KR" altLang="ko-KR" sz="2580"/>
              <a:t>명 </a:t>
            </a:r>
            <a:r>
              <a:rPr lang="en-US" altLang="ko-KR" sz="2580"/>
              <a:t>21</a:t>
            </a:r>
            <a:r>
              <a:rPr lang="ko-KR" altLang="ko-KR" sz="2580"/>
              <a:t>명</a:t>
            </a:r>
            <a:r>
              <a:rPr lang="en-US" altLang="ko-KR" sz="2580"/>
              <a:t>, </a:t>
            </a:r>
            <a:r>
              <a:rPr lang="ko-KR" altLang="ko-KR" sz="2580"/>
              <a:t>초대 제헌 의원 </a:t>
            </a:r>
            <a:r>
              <a:rPr lang="en-US" altLang="ko-KR" sz="2580"/>
              <a:t>190</a:t>
            </a:r>
            <a:r>
              <a:rPr lang="ko-KR" altLang="ko-KR" sz="2580"/>
              <a:t>명 중 </a:t>
            </a:r>
            <a:r>
              <a:rPr lang="en-US" altLang="ko-KR" sz="2580"/>
              <a:t>38</a:t>
            </a:r>
            <a:r>
              <a:rPr lang="ko-KR" altLang="ko-KR" sz="2580"/>
              <a:t>명이 개신교 신자였다</a:t>
            </a:r>
            <a:r>
              <a:rPr lang="en-US" altLang="ko-KR" sz="2580"/>
              <a:t>. </a:t>
            </a:r>
            <a:r>
              <a:rPr lang="ko-KR" altLang="ko-KR" sz="2580" b="1"/>
              <a:t>당시 남한 개신교인 숫자는 한국인의 </a:t>
            </a:r>
            <a:r>
              <a:rPr lang="en-US" altLang="ko-KR" sz="2580" b="1"/>
              <a:t>0.52%(</a:t>
            </a:r>
            <a:r>
              <a:rPr lang="ko-KR" altLang="ko-KR" sz="2580" b="1"/>
              <a:t>약 </a:t>
            </a:r>
            <a:r>
              <a:rPr lang="en-US" altLang="ko-KR" sz="2580" b="1"/>
              <a:t>10</a:t>
            </a:r>
            <a:r>
              <a:rPr lang="ko-KR" altLang="ko-KR" sz="2580" b="1"/>
              <a:t>만 명</a:t>
            </a:r>
            <a:r>
              <a:rPr lang="en-US" altLang="ko-KR" sz="2580" b="1"/>
              <a:t>)</a:t>
            </a:r>
            <a:r>
              <a:rPr lang="ko-KR" altLang="ko-KR" sz="2580" b="1"/>
              <a:t>에 지나지 않았다</a:t>
            </a:r>
            <a:r>
              <a:rPr lang="en-US" altLang="ko-KR" sz="2580" b="1"/>
              <a:t>.</a:t>
            </a:r>
          </a:p>
          <a:p>
            <a:pPr lvl="0">
              <a:defRPr/>
            </a:pPr>
            <a:r>
              <a:rPr lang="ko-KR" altLang="ko-KR" sz="2580" b="1"/>
              <a:t>개신교 신자 가운데 상당수는 선교사들이 세운 미션 학교에서 중고교를 다녔거나 전문학교를 다녔을 것이다</a:t>
            </a:r>
            <a:r>
              <a:rPr lang="en-US" altLang="ko-KR" sz="2580" b="1"/>
              <a:t>.</a:t>
            </a:r>
            <a:r>
              <a:rPr lang="ko-KR" altLang="ko-KR" sz="2580"/>
              <a:t>이들 가운데 일부는 직접 또는 간접적인 도움을 받아 </a:t>
            </a:r>
            <a:r>
              <a:rPr lang="ko-KR" altLang="ko-KR" sz="2580" b="1"/>
              <a:t>미국에서 유학</a:t>
            </a:r>
            <a:r>
              <a:rPr lang="ko-KR" altLang="ko-KR" sz="2580"/>
              <a:t>했다</a:t>
            </a:r>
            <a:r>
              <a:rPr lang="en-US" altLang="ko-KR" sz="2580"/>
              <a:t>. </a:t>
            </a:r>
            <a:r>
              <a:rPr lang="ko-KR" altLang="ko-KR" sz="2580"/>
              <a:t>대표적인 인물이 </a:t>
            </a:r>
            <a:r>
              <a:rPr lang="ko-KR" altLang="ko-KR" sz="2580" b="1"/>
              <a:t>안재홍</a:t>
            </a:r>
            <a:r>
              <a:rPr lang="en-US" altLang="ko-KR" sz="2580" b="1"/>
              <a:t>, </a:t>
            </a:r>
            <a:r>
              <a:rPr lang="ko-KR" altLang="ko-KR" sz="2580" b="1"/>
              <a:t>이상재</a:t>
            </a:r>
            <a:r>
              <a:rPr lang="en-US" altLang="ko-KR" sz="2580" b="1"/>
              <a:t>, </a:t>
            </a:r>
            <a:r>
              <a:rPr lang="ko-KR" altLang="ko-KR" sz="2580" b="1"/>
              <a:t>남궁억</a:t>
            </a:r>
            <a:r>
              <a:rPr lang="en-US" altLang="ko-KR" sz="2580" b="1"/>
              <a:t>, </a:t>
            </a:r>
            <a:r>
              <a:rPr lang="ko-KR" altLang="ko-KR" sz="2580" b="1"/>
              <a:t>윤치호</a:t>
            </a:r>
            <a:r>
              <a:rPr lang="en-US" altLang="ko-KR" sz="2580" b="1"/>
              <a:t>, </a:t>
            </a:r>
            <a:r>
              <a:rPr lang="ko-KR" altLang="ko-KR" sz="2580" b="1"/>
              <a:t>이승만 </a:t>
            </a:r>
            <a:r>
              <a:rPr lang="ko-KR" altLang="ko-KR" sz="2580"/>
              <a:t>등이다</a:t>
            </a:r>
            <a:r>
              <a:rPr lang="en-US" altLang="ko-KR" sz="2580"/>
              <a:t>. </a:t>
            </a:r>
            <a:r>
              <a:rPr lang="ko-KR" altLang="ko-KR" sz="2580"/>
              <a:t>어떤 이유에서든지</a:t>
            </a:r>
            <a:r>
              <a:rPr lang="ko-KR" altLang="en-US" sz="2580"/>
              <a:t> </a:t>
            </a:r>
            <a:r>
              <a:rPr lang="ko-KR" altLang="ko-KR" sz="2580"/>
              <a:t>선교사들</a:t>
            </a:r>
            <a:r>
              <a:rPr lang="ko-KR" altLang="en-US" sz="2580"/>
              <a:t>의 미</a:t>
            </a:r>
            <a:r>
              <a:rPr lang="ko-KR" altLang="ko-KR" sz="2580"/>
              <a:t>션 스쿨이 반듯한 </a:t>
            </a:r>
            <a:r>
              <a:rPr lang="ko-KR" altLang="ko-KR" sz="2580" b="1"/>
              <a:t>세계관을 가진 인재들을 배출함</a:t>
            </a:r>
            <a:r>
              <a:rPr lang="ko-KR" altLang="ko-KR" sz="2580"/>
              <a:t>으로써 </a:t>
            </a:r>
            <a:r>
              <a:rPr lang="ko-KR" altLang="en-US" sz="2580"/>
              <a:t>한국에 </a:t>
            </a:r>
            <a:r>
              <a:rPr lang="ko-KR" altLang="ko-KR" sz="2580"/>
              <a:t>기여한 바가 크다</a:t>
            </a:r>
            <a:r>
              <a:rPr lang="en-US" altLang="ko-KR" sz="2580"/>
              <a:t>. </a:t>
            </a:r>
          </a:p>
          <a:p>
            <a:pPr lvl="0">
              <a:defRPr/>
            </a:pPr>
            <a:endParaRPr lang="en-US" altLang="ko-KR" sz="2580"/>
          </a:p>
          <a:p>
            <a:pPr lvl="0">
              <a:defRPr/>
            </a:pPr>
            <a:r>
              <a:rPr lang="ko-KR" altLang="ko-KR" sz="2580" b="1"/>
              <a:t>미국 선교사들이 세운 학교가 대한민국이라는 나라의 정체성을 결정하는데 그 어떤 요소보다 중요한 역할을 한 것이다</a:t>
            </a:r>
            <a:r>
              <a:rPr lang="en-US" altLang="ko-KR" sz="2580" b="1"/>
              <a:t>.</a:t>
            </a:r>
          </a:p>
          <a:p>
            <a:pPr lvl="0">
              <a:defRPr/>
            </a:pPr>
            <a:endParaRPr lang="ko-KR" altLang="ko-KR" sz="2580" b="1"/>
          </a:p>
          <a:p>
            <a:pPr lvl="0">
              <a:defRPr/>
            </a:pPr>
            <a:endParaRPr lang="ko-KR" altLang="en-US" sz="23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theme/theme1.xml><?xml version="1.0" encoding="utf-8"?>
<a:theme xmlns:a="http://schemas.openxmlformats.org/drawingml/2006/main" name="줄기">
  <a:themeElements>
    <a:clrScheme name="줄기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줄기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Microsoft JhengHei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Microsoft JhengHei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줄기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2386</Words>
  <Application>Microsoft Office PowerPoint</Application>
  <PresentationFormat>Widescreen</PresentationFormat>
  <Paragraphs>108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줄기</vt:lpstr>
      <vt:lpstr>   대한민국 기독교 문명사  내한 미국 선교사의 유산과 교훈        </vt:lpstr>
      <vt:lpstr>들어가면서: 한국 근대사에 친미 기독교가 미친 영향은 무엇인가?</vt:lpstr>
      <vt:lpstr>1. 영적인 선물</vt:lpstr>
      <vt:lpstr>2. 가난의 질곡으로부터 안식</vt:lpstr>
      <vt:lpstr>3. 자각하는 개인</vt:lpstr>
      <vt:lpstr>4. 신분제 계급의 해체</vt:lpstr>
      <vt:lpstr>5. 민족의식의 고양</vt:lpstr>
      <vt:lpstr>6. 건국의 초석과 정체성</vt:lpstr>
      <vt:lpstr>7. 국가를 이끄는 지도자 육성</vt:lpstr>
      <vt:lpstr>8. 미국과의 긴밀한 연결 고리</vt:lpstr>
      <vt:lpstr>9. 근대 시민 국가의 가치에 대한 이해와 확산</vt:lpstr>
      <vt:lpstr>10. 근대적 교육기관 설립과 인재 육성</vt:lpstr>
      <vt:lpstr>PowerPoint Presentation</vt:lpstr>
      <vt:lpstr>11. 서양 의료기관의 설립과 인재 육성</vt:lpstr>
      <vt:lpstr>12. 소외된 자에 대한 박애 정신</vt:lpstr>
      <vt:lpstr>13. 문맹화의 탈피</vt:lpstr>
      <vt:lpstr>14. 공산화에 대한 방파제</vt:lpstr>
      <vt:lpstr>15. 선교 대국</vt:lpstr>
      <vt:lpstr>나가면서: 망각이 망하는 길이다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내한 미국 선교사의  유산과 교훈 </dc:title>
  <dc:creator>DELL</dc:creator>
  <cp:lastModifiedBy>Barnabas 김경환 Kim</cp:lastModifiedBy>
  <cp:revision>56</cp:revision>
  <dcterms:created xsi:type="dcterms:W3CDTF">2024-01-28T23:04:44Z</dcterms:created>
  <dcterms:modified xsi:type="dcterms:W3CDTF">2024-02-02T00:47:38Z</dcterms:modified>
  <cp:version/>
</cp:coreProperties>
</file>