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93" r:id="rId3"/>
    <p:sldId id="375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4" r:id="rId16"/>
    <p:sldId id="325" r:id="rId17"/>
    <p:sldId id="326" r:id="rId18"/>
    <p:sldId id="330" r:id="rId19"/>
    <p:sldId id="331" r:id="rId20"/>
    <p:sldId id="332" r:id="rId21"/>
    <p:sldId id="333" r:id="rId22"/>
    <p:sldId id="338" r:id="rId23"/>
    <p:sldId id="358" r:id="rId24"/>
    <p:sldId id="365" r:id="rId25"/>
    <p:sldId id="376" r:id="rId26"/>
    <p:sldId id="378" r:id="rId27"/>
    <p:sldId id="381" r:id="rId28"/>
    <p:sldId id="382" r:id="rId29"/>
    <p:sldId id="405" r:id="rId30"/>
    <p:sldId id="462" r:id="rId31"/>
    <p:sldId id="463" r:id="rId32"/>
    <p:sldId id="464" r:id="rId33"/>
    <p:sldId id="465" r:id="rId34"/>
    <p:sldId id="487" r:id="rId35"/>
    <p:sldId id="473" r:id="rId36"/>
    <p:sldId id="492" r:id="rId37"/>
    <p:sldId id="479" r:id="rId38"/>
    <p:sldId id="484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  <p:sldId id="521" r:id="rId67"/>
    <p:sldId id="522" r:id="rId68"/>
    <p:sldId id="523" r:id="rId69"/>
    <p:sldId id="524" r:id="rId70"/>
    <p:sldId id="525" r:id="rId71"/>
    <p:sldId id="526" r:id="rId72"/>
    <p:sldId id="527" r:id="rId73"/>
    <p:sldId id="528" r:id="rId74"/>
    <p:sldId id="529" r:id="rId75"/>
    <p:sldId id="530" r:id="rId76"/>
    <p:sldId id="531" r:id="rId77"/>
    <p:sldId id="532" r:id="rId78"/>
    <p:sldId id="533" r:id="rId79"/>
    <p:sldId id="534" r:id="rId80"/>
    <p:sldId id="535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39924" y="548680"/>
            <a:ext cx="5760640" cy="576064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1420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09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1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2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2" y="3684303"/>
            <a:ext cx="57606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>
              <a:defRPr/>
            </a:pPr>
            <a:r>
              <a:rPr lang="en-US" altLang="ko-KR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KIM Mission Seminar</a:t>
            </a:r>
          </a:p>
          <a:p>
            <a:pPr algn="ctr" defTabSz="1219170" latinLnBrk="1">
              <a:defRPr/>
            </a:pPr>
            <a:r>
              <a:rPr lang="en-US" altLang="ko-KR" sz="24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7 September 2023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2241822"/>
            <a:ext cx="576064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Attributes of God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Does God Exist?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 Cosmological Argument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endParaRPr lang="en-US" sz="2133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endParaRPr lang="en-US" sz="2133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endParaRPr lang="en-US" sz="2133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endParaRPr lang="en-US" sz="2133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endParaRPr lang="en-US" sz="2133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133" b="1" dirty="0">
                <a:solidFill>
                  <a:prstClr val="black"/>
                </a:solidFill>
                <a:latin typeface="맑은 고딕"/>
              </a:rPr>
              <a:t>The Beginning of the End for Atheism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BF4F0-A21D-4435-B298-837EE05F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85" y="2468893"/>
            <a:ext cx="6398904" cy="3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Does God Exist?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 Cosmological Argument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133" b="1" dirty="0">
                <a:solidFill>
                  <a:prstClr val="black"/>
                </a:solidFill>
                <a:latin typeface="맑은 고딕"/>
              </a:rPr>
              <a:t>Although we don’t physically see God because He is not a material Being, we know He</a:t>
            </a:r>
          </a:p>
          <a:p>
            <a:pPr defTabSz="1219170" latinLnBrk="1"/>
            <a:r>
              <a:rPr lang="en-US" sz="2133" b="1" dirty="0">
                <a:solidFill>
                  <a:prstClr val="black"/>
                </a:solidFill>
                <a:latin typeface="맑은 고딕"/>
              </a:rPr>
              <a:t>Exists by His effects. One effect appears to be the universe itself.</a:t>
            </a:r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613A3-4944-473A-A517-4468C24177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570">
            <a:off x="719403" y="3827365"/>
            <a:ext cx="2935853" cy="2203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10A94-345A-4C66-8384-7EC460D5E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98" y="3725552"/>
            <a:ext cx="4725831" cy="2726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176E5B-C474-4150-ACE3-BB798C77E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777">
            <a:off x="8880310" y="4216876"/>
            <a:ext cx="3205012" cy="1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Cosmological Argument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20"/>
            <a:ext cx="11617291" cy="2472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SURGE</a:t>
            </a:r>
          </a:p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S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Second Law of Thermodynamics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50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Cosmological Argument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288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SURGE</a:t>
            </a:r>
          </a:p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S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Second Law of Thermodynamics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U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Universe is Expanding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33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Cosmological Argument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20"/>
            <a:ext cx="11617291" cy="411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SURGE</a:t>
            </a:r>
          </a:p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S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Second Law of Thermodynamics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U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Universe is Expanding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R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Radiation Afterglow (the remnant heat from the Big Bang 	     	Explosion)</a:t>
            </a:r>
          </a:p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31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Cosmological Argument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5263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SURGE</a:t>
            </a:r>
          </a:p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S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Second Law of Thermodynamics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U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Universe is Expanding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R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Radiation Afterglow (the remnant heat from the Big Bang 	     	Explosion)</a:t>
            </a:r>
          </a:p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G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133" dirty="0">
                <a:solidFill>
                  <a:prstClr val="black"/>
                </a:solidFill>
                <a:latin typeface="맑은 고딕"/>
              </a:rPr>
              <a:t>Great Galaxy Seeds (very precise temperature variations in Radiation </a:t>
            </a:r>
          </a:p>
          <a:p>
            <a:pPr defTabSz="1219170" latinLnBrk="1"/>
            <a:r>
              <a:rPr lang="en-US" sz="2133" dirty="0">
                <a:solidFill>
                  <a:prstClr val="black"/>
                </a:solidFill>
                <a:latin typeface="맑은 고딕"/>
              </a:rPr>
              <a:t>		Afterglow that allowed the galaxies to form in the early universe</a:t>
            </a:r>
          </a:p>
          <a:p>
            <a:pPr defTabSz="1219170" latinLnBrk="1"/>
            <a:endParaRPr lang="en-US" sz="2667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18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Cosmological Argument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559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SURGE</a:t>
            </a:r>
          </a:p>
          <a:p>
            <a:pPr defTabSz="1219170" latinLnBrk="1"/>
            <a:r>
              <a:rPr lang="en-US" sz="5333" b="1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S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Second Law of Thermodynamics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U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Universe is Expanding</a:t>
            </a:r>
          </a:p>
          <a:p>
            <a:pPr defTabSz="1219170" latinLnBrk="1"/>
            <a:r>
              <a:rPr lang="en-US" sz="2667" b="1" dirty="0">
                <a:solidFill>
                  <a:prstClr val="black"/>
                </a:solidFill>
                <a:latin typeface="맑은 고딕"/>
              </a:rPr>
              <a:t>	R 	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Radiation Afterglow (the remnant heat from the Big Bang 	     	Explosion)</a:t>
            </a:r>
          </a:p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667" b="1" dirty="0">
                <a:solidFill>
                  <a:prstClr val="black"/>
                </a:solidFill>
                <a:latin typeface="맑은 고딕"/>
              </a:rPr>
              <a:t>G</a:t>
            </a:r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133" dirty="0">
                <a:solidFill>
                  <a:prstClr val="black"/>
                </a:solidFill>
                <a:latin typeface="맑은 고딕"/>
              </a:rPr>
              <a:t>Great Galaxy Seeds (very precise temperature variations in Radiation </a:t>
            </a:r>
          </a:p>
          <a:p>
            <a:pPr defTabSz="1219170" latinLnBrk="1"/>
            <a:r>
              <a:rPr lang="en-US" sz="2133" dirty="0">
                <a:solidFill>
                  <a:prstClr val="black"/>
                </a:solidFill>
                <a:latin typeface="맑은 고딕"/>
              </a:rPr>
              <a:t>		Afterglow that allowed the galaxies to form in the early universe</a:t>
            </a:r>
          </a:p>
          <a:p>
            <a:pPr defTabSz="1219170" latinLnBrk="1"/>
            <a:r>
              <a:rPr lang="en-US" sz="2133" dirty="0">
                <a:solidFill>
                  <a:prstClr val="black"/>
                </a:solidFill>
                <a:latin typeface="맑은 고딕"/>
              </a:rPr>
              <a:t>	</a:t>
            </a:r>
            <a:r>
              <a:rPr lang="en-US" sz="2133" b="1" dirty="0">
                <a:solidFill>
                  <a:prstClr val="black"/>
                </a:solidFill>
                <a:latin typeface="맑은 고딕"/>
              </a:rPr>
              <a:t>E</a:t>
            </a:r>
            <a:r>
              <a:rPr lang="en-US" sz="2133" dirty="0">
                <a:solidFill>
                  <a:prstClr val="black"/>
                </a:solidFill>
                <a:latin typeface="맑은 고딕"/>
              </a:rPr>
              <a:t>	Einstein’s Theory of General Relativity</a:t>
            </a:r>
          </a:p>
          <a:p>
            <a:pPr defTabSz="1219170" latinLnBrk="1"/>
            <a:endParaRPr lang="en-US" sz="2667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64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  The Second Law of Thermodynamics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667" dirty="0">
                <a:solidFill>
                  <a:prstClr val="black"/>
                </a:solidFill>
                <a:latin typeface="맑은 고딕"/>
              </a:rPr>
              <a:t>The universe is running out of energy!</a:t>
            </a:r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FCAF56-2106-4C79-A498-19DED75E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5" y="2413000"/>
            <a:ext cx="6096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2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 The Universe is Expanding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In 1929, Astronomer Edwin Hubble observed a red shift in the light from 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distant galaxies. That red shift indicated that the galaxies are all moving 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away from one another. In other words, the universe is expanding.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6546C-144D-49C6-9424-4275563A2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5" y="3429001"/>
            <a:ext cx="2896096" cy="3176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9E26E9-1DCD-4AFC-971A-FCE34D4E3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4" y="3429001"/>
            <a:ext cx="4238559" cy="31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 The Universe is Expanding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How does the expanding universe imply that the universe had a beginning?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69AB6-0169-4679-A5FC-281A39B53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60" y="2553621"/>
            <a:ext cx="6642080" cy="43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1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1CF5-FF6B-410F-B757-F78317626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AW Tozer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063735-15A7-4C94-97D6-886CAFAABDE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862" y="2205673"/>
            <a:ext cx="2532291" cy="39941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249007-480F-47CF-A7B9-2F35E32E1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1885950"/>
            <a:ext cx="4532313" cy="45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 - The Radiation from the Big Bang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In 1948, scientist predicted that there would be heat left over from the Big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Bang explosion.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Arno Penzias and Robert Wilson, Nobel prize-winning discovery of the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Radiation afterglow in 1965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7B9D9-26A7-4C06-8666-A83BC524F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775263"/>
            <a:ext cx="4770107" cy="2915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1DD12A-1D72-4614-BC12-3DBCC9498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3766590"/>
            <a:ext cx="3896457" cy="292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 - The Radiation from the Big Bang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 “steady state” theory claims that the universe is in an eternal steady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State – that the universe did not have a beginning.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Astronomer Robert Jastrow, agnostic scientist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1CF15-661D-47F0-8974-31A4A7523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73" y="3621021"/>
            <a:ext cx="6672064" cy="313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267" dirty="0"/>
              <a:t>E – Einstein’s Theory of General Relativity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Einstein’s theory of General Relativity shows that time, space, and matter are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co-relative. That is, they are interdependent – they came into existence 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together.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FE7D6-E75E-4D68-9FAC-6F8C2899F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2989071"/>
            <a:ext cx="5280587" cy="378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9A35-EDB2-4642-8FA9-3CF70A60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Argument for a Theistic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CF1D-B5E2-4340-B0E0-7A5DC80C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Attributes about the First Cause so far!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CBB8A-003C-403D-8D2F-9B9CAF79C3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4570380"/>
          </a:xfrm>
        </p:spPr>
        <p:txBody>
          <a:bodyPr/>
          <a:lstStyle/>
          <a:p>
            <a:r>
              <a:rPr lang="en-US" dirty="0"/>
              <a:t>First Cause is:</a:t>
            </a:r>
          </a:p>
          <a:p>
            <a:r>
              <a:rPr lang="en-US" b="1" dirty="0" err="1"/>
              <a:t>Spaceless</a:t>
            </a:r>
            <a:r>
              <a:rPr lang="en-US" b="1" dirty="0"/>
              <a:t>?</a:t>
            </a:r>
          </a:p>
          <a:p>
            <a:r>
              <a:rPr lang="en-US" dirty="0"/>
              <a:t>Since space was created, the cause must be </a:t>
            </a:r>
            <a:r>
              <a:rPr lang="en-US" dirty="0" err="1"/>
              <a:t>spaceless</a:t>
            </a:r>
            <a:endParaRPr lang="en-US" dirty="0"/>
          </a:p>
          <a:p>
            <a:r>
              <a:rPr lang="en-US" b="1" dirty="0"/>
              <a:t>Timeless?</a:t>
            </a:r>
          </a:p>
          <a:p>
            <a:r>
              <a:rPr lang="en-US" dirty="0"/>
              <a:t>Since time was created, the cause must be timeless</a:t>
            </a:r>
          </a:p>
          <a:p>
            <a:r>
              <a:rPr lang="en-US" b="1" dirty="0"/>
              <a:t>Immaterial?</a:t>
            </a:r>
          </a:p>
          <a:p>
            <a:r>
              <a:rPr lang="en-US" dirty="0"/>
              <a:t>Since material (matter) was created, the cause must be immaterial</a:t>
            </a:r>
          </a:p>
          <a:p>
            <a:r>
              <a:rPr lang="en-US" b="1" dirty="0"/>
              <a:t>Powerful?</a:t>
            </a:r>
            <a:r>
              <a:rPr lang="en-US" dirty="0"/>
              <a:t>	</a:t>
            </a:r>
          </a:p>
          <a:p>
            <a:r>
              <a:rPr lang="en-US" dirty="0"/>
              <a:t>Since the entire universe was created out of nothing, the cause must be</a:t>
            </a:r>
          </a:p>
          <a:p>
            <a:r>
              <a:rPr lang="en-US" dirty="0"/>
              <a:t>extremely powerful</a:t>
            </a:r>
          </a:p>
          <a:p>
            <a:r>
              <a:rPr lang="en-US" b="1" dirty="0"/>
              <a:t>Intelligent?</a:t>
            </a:r>
          </a:p>
          <a:p>
            <a:r>
              <a:rPr lang="en-US" dirty="0"/>
              <a:t>Since the creation event was extremely fine-tuned (and remains so to this day)</a:t>
            </a:r>
          </a:p>
          <a:p>
            <a:r>
              <a:rPr lang="en-US" dirty="0"/>
              <a:t>The Designer must be extremely intelligent</a:t>
            </a:r>
          </a:p>
        </p:txBody>
      </p:sp>
    </p:spTree>
    <p:extLst>
      <p:ext uri="{BB962C8B-B14F-4D97-AF65-F5344CB8AC3E}">
        <p14:creationId xmlns:p14="http://schemas.microsoft.com/office/powerpoint/2010/main" val="31475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A9A35-EDB2-4642-8FA9-3CF70A60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Made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CF1D-B5E2-4340-B0E0-7A5DC80C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Atheist often ask such question!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CBB8A-003C-403D-8D2F-9B9CAF79C31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898305"/>
          </a:xfrm>
        </p:spPr>
        <p:txBody>
          <a:bodyPr/>
          <a:lstStyle/>
          <a:p>
            <a:r>
              <a:rPr lang="en-US" dirty="0"/>
              <a:t>The universe, however, did have a beginning and thus needs a cause. Before</a:t>
            </a:r>
          </a:p>
          <a:p>
            <a:r>
              <a:rPr lang="en-US" dirty="0"/>
              <a:t>the discovery of the big bang, atheist had no problem asserting that the </a:t>
            </a:r>
          </a:p>
          <a:p>
            <a:r>
              <a:rPr lang="en-US" dirty="0"/>
              <a:t>universe was eternal and didn’t need a cause. So why do they have a problem</a:t>
            </a:r>
          </a:p>
          <a:p>
            <a:r>
              <a:rPr lang="en-US" dirty="0"/>
              <a:t>with an eternal, uncaused God?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60A92-FBF8-4BA1-9EE7-012549511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03" y="4023643"/>
            <a:ext cx="3849925" cy="240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C481D4-AF8C-41B6-867D-170B2F795FA6}"/>
              </a:ext>
            </a:extLst>
          </p:cNvPr>
          <p:cNvSpPr txBox="1"/>
          <p:nvPr/>
        </p:nvSpPr>
        <p:spPr>
          <a:xfrm>
            <a:off x="2735627" y="4168146"/>
            <a:ext cx="4704523" cy="2226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i="1" dirty="0">
                <a:solidFill>
                  <a:prstClr val="black"/>
                </a:solidFill>
                <a:latin typeface="맑은 고딕"/>
              </a:rPr>
              <a:t>“Almost everyone now believes that the universe, and time </a:t>
            </a:r>
          </a:p>
          <a:p>
            <a:pPr defTabSz="1219170" latinLnBrk="1"/>
            <a:r>
              <a:rPr lang="en-US" sz="2400" i="1" dirty="0">
                <a:solidFill>
                  <a:prstClr val="black"/>
                </a:solidFill>
                <a:latin typeface="맑은 고딕"/>
              </a:rPr>
              <a:t>Itself, had a beginning at the </a:t>
            </a:r>
          </a:p>
          <a:p>
            <a:pPr defTabSz="1219170" latinLnBrk="1"/>
            <a:r>
              <a:rPr lang="en-US" sz="2400" i="1" dirty="0">
                <a:solidFill>
                  <a:prstClr val="black"/>
                </a:solidFill>
                <a:latin typeface="맑은 고딕"/>
              </a:rPr>
              <a:t>Big Bang.”</a:t>
            </a:r>
          </a:p>
          <a:p>
            <a:pPr defTabSz="1219170" latinLnBrk="1"/>
            <a:endParaRPr lang="en-US" sz="2400" i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1867" b="1" dirty="0">
                <a:solidFill>
                  <a:prstClr val="black"/>
                </a:solidFill>
                <a:latin typeface="맑은 고딕"/>
              </a:rPr>
              <a:t>Atheist Stephen Hawking</a:t>
            </a:r>
          </a:p>
        </p:txBody>
      </p:sp>
    </p:spTree>
    <p:extLst>
      <p:ext uri="{BB962C8B-B14F-4D97-AF65-F5344CB8AC3E}">
        <p14:creationId xmlns:p14="http://schemas.microsoft.com/office/powerpoint/2010/main" val="34493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82" y="3044957"/>
            <a:ext cx="5760637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Romans 1:20</a:t>
            </a:r>
          </a:p>
          <a:p>
            <a:pPr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For since the creation of the world His invisible</a:t>
            </a:r>
          </a:p>
          <a:p>
            <a:pPr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Attributes, His eternal power and divine nature,</a:t>
            </a:r>
          </a:p>
          <a:p>
            <a:pPr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Have been clearly seen, being understood through what has been made, so that they are without excuse.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1369642"/>
            <a:ext cx="5760640" cy="14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Does God Exist?</a:t>
            </a:r>
          </a:p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Divine Design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Teleological Argument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EBF2F-4C6A-4DC8-B4D1-4EF307C13C06}"/>
              </a:ext>
            </a:extLst>
          </p:cNvPr>
          <p:cNvSpPr txBox="1"/>
          <p:nvPr/>
        </p:nvSpPr>
        <p:spPr>
          <a:xfrm>
            <a:off x="431371" y="1796819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Points to facts that show the “Big Bang” was not a random explosion, but one that was extremely fine-tuned. It also points out how our universe operates </a:t>
            </a: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right now implies design as well.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78511-DDC7-482A-8F7A-ACB65F653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8" y="3236980"/>
            <a:ext cx="5974589" cy="33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Teleological Argument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EBF2F-4C6A-4DC8-B4D1-4EF307C13C06}"/>
              </a:ext>
            </a:extLst>
          </p:cNvPr>
          <p:cNvSpPr txBox="1"/>
          <p:nvPr/>
        </p:nvSpPr>
        <p:spPr>
          <a:xfrm>
            <a:off x="431371" y="1796819"/>
            <a:ext cx="11233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Every design has designer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 universe has highly complex design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Therefore, the universe has a Designer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D6353-C113-4A88-9302-6C16B5FDD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3766590"/>
            <a:ext cx="5368511" cy="2825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A3443-19EF-4364-A1E1-3B8DBD188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120" y="3766589"/>
            <a:ext cx="5272499" cy="28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Teleological Argument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72895-4CE8-40CE-A7BD-DB23889047BE}"/>
              </a:ext>
            </a:extLst>
          </p:cNvPr>
          <p:cNvSpPr txBox="1"/>
          <p:nvPr/>
        </p:nvSpPr>
        <p:spPr>
          <a:xfrm>
            <a:off x="431371" y="1604798"/>
            <a:ext cx="11329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Psalm</a:t>
            </a:r>
            <a:r>
              <a:rPr lang="en-US" sz="2400" dirty="0">
                <a:solidFill>
                  <a:prstClr val="black"/>
                </a:solidFill>
                <a:latin typeface="맑은 고딕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맑은 고딕"/>
              </a:rPr>
              <a:t>19:1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“The heavens declare the glory of God; the skies proclaim the work of His hands.”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65721-4E2F-4D21-BFCD-C6DDE139C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3429000"/>
            <a:ext cx="4225032" cy="3121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C0B85-6EC9-404C-B2B7-51C6951FE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7" y="2735676"/>
            <a:ext cx="3730579" cy="4095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E6529A-6BEE-4367-884E-AB2CDFBA17FA}"/>
              </a:ext>
            </a:extLst>
          </p:cNvPr>
          <p:cNvSpPr txBox="1"/>
          <p:nvPr/>
        </p:nvSpPr>
        <p:spPr>
          <a:xfrm>
            <a:off x="9456374" y="6405331"/>
            <a:ext cx="24962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1867" b="1" dirty="0">
                <a:solidFill>
                  <a:prstClr val="black"/>
                </a:solidFill>
                <a:latin typeface="맑은 고딕"/>
              </a:rPr>
              <a:t>William Paley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8D95E-F232-496B-B258-68EF053DA92D}"/>
              </a:ext>
            </a:extLst>
          </p:cNvPr>
          <p:cNvSpPr txBox="1"/>
          <p:nvPr/>
        </p:nvSpPr>
        <p:spPr>
          <a:xfrm>
            <a:off x="3311691" y="6405332"/>
            <a:ext cx="21122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133" b="1" dirty="0">
                <a:solidFill>
                  <a:prstClr val="black"/>
                </a:solidFill>
                <a:latin typeface="맑은 고딕"/>
              </a:rPr>
              <a:t>Isaac Newton</a:t>
            </a:r>
          </a:p>
        </p:txBody>
      </p:sp>
    </p:spTree>
    <p:extLst>
      <p:ext uri="{BB962C8B-B14F-4D97-AF65-F5344CB8AC3E}">
        <p14:creationId xmlns:p14="http://schemas.microsoft.com/office/powerpoint/2010/main" val="9971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God? Look to Heavens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72895-4CE8-40CE-A7BD-DB23889047BE}"/>
              </a:ext>
            </a:extLst>
          </p:cNvPr>
          <p:cNvSpPr txBox="1"/>
          <p:nvPr/>
        </p:nvSpPr>
        <p:spPr>
          <a:xfrm>
            <a:off x="431371" y="1604798"/>
            <a:ext cx="1132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“Life as we know it would be impossible if any one of several physical 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quantities had slightly different values.”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DFAF8-4E42-479D-ABD0-B742EFBA1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564905"/>
            <a:ext cx="6258037" cy="4035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3E5B0C-B459-4502-AF44-99BC2FFDD562}"/>
              </a:ext>
            </a:extLst>
          </p:cNvPr>
          <p:cNvSpPr txBox="1"/>
          <p:nvPr/>
        </p:nvSpPr>
        <p:spPr>
          <a:xfrm>
            <a:off x="7248128" y="4197086"/>
            <a:ext cx="451250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1867" b="1" dirty="0">
                <a:solidFill>
                  <a:prstClr val="black"/>
                </a:solidFill>
                <a:latin typeface="맑은 고딕"/>
              </a:rPr>
              <a:t>Steven Weinberg</a:t>
            </a:r>
          </a:p>
          <a:p>
            <a:pPr defTabSz="1219170" latinLnBrk="1"/>
            <a:r>
              <a:rPr lang="en-US" sz="1867" b="1" dirty="0">
                <a:solidFill>
                  <a:prstClr val="black"/>
                </a:solidFill>
                <a:latin typeface="맑은 고딕"/>
              </a:rPr>
              <a:t>atheist physicist</a:t>
            </a:r>
          </a:p>
        </p:txBody>
      </p:sp>
    </p:spTree>
    <p:extLst>
      <p:ext uri="{BB962C8B-B14F-4D97-AF65-F5344CB8AC3E}">
        <p14:creationId xmlns:p14="http://schemas.microsoft.com/office/powerpoint/2010/main" val="18588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82" y="3693699"/>
            <a:ext cx="576063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In the beginning God created the heavens and earth. (Genesis 1:1) 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2241821"/>
            <a:ext cx="5760640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Does God Exist?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3" y="3031906"/>
            <a:ext cx="5760637" cy="239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For when Gentiles who do not have the Law</a:t>
            </a:r>
          </a:p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do instinctively the things of the Law,</a:t>
            </a:r>
          </a:p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these, not having the Law, are a law to </a:t>
            </a:r>
          </a:p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themselves, in that they show the work of the Law written in their hearts, their conscience bearing witness, and their thoughts alternately accusing or else defending them …..</a:t>
            </a:r>
          </a:p>
          <a:p>
            <a:pPr algn="ctr" defTabSz="1219170" latinLnBrk="1">
              <a:defRPr/>
            </a:pPr>
            <a:r>
              <a:rPr lang="en-US" altLang="ko-KR" sz="18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Romans 2:14-15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1369642"/>
            <a:ext cx="57606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40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Does God Exist?</a:t>
            </a:r>
          </a:p>
          <a:p>
            <a:pPr algn="ctr" defTabSz="1219170" latinLnBrk="1"/>
            <a:r>
              <a:rPr lang="en-US" altLang="ko-KR" sz="4000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Moral Law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7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2A40-6457-4536-B22A-5F5B664F600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The Moral Law Argument states:</a:t>
            </a:r>
          </a:p>
          <a:p>
            <a:r>
              <a:rPr lang="en-US" dirty="0"/>
              <a:t>	1. Every law has a law giver</a:t>
            </a:r>
          </a:p>
          <a:p>
            <a:r>
              <a:rPr lang="en-US" dirty="0"/>
              <a:t>	2. There is an objective moral law</a:t>
            </a:r>
          </a:p>
          <a:p>
            <a:r>
              <a:rPr lang="en-US" dirty="0"/>
              <a:t>	3. Therefore, there is an objective moral law giver</a:t>
            </a:r>
          </a:p>
          <a:p>
            <a:endParaRPr lang="en-US" dirty="0"/>
          </a:p>
          <a:p>
            <a:r>
              <a:rPr lang="en-US" dirty="0"/>
              <a:t>Here is another way to state the argument:</a:t>
            </a:r>
          </a:p>
          <a:p>
            <a:r>
              <a:rPr lang="en-US" dirty="0"/>
              <a:t>	1. If God does not exist, objective moral values do not exist</a:t>
            </a:r>
          </a:p>
          <a:p>
            <a:r>
              <a:rPr lang="en-US" dirty="0"/>
              <a:t>	2. Objective moral values do exist</a:t>
            </a:r>
          </a:p>
          <a:p>
            <a:r>
              <a:rPr lang="en-US" dirty="0"/>
              <a:t>	3. Therefore, God exists</a:t>
            </a:r>
          </a:p>
        </p:txBody>
      </p:sp>
    </p:spTree>
    <p:extLst>
      <p:ext uri="{BB962C8B-B14F-4D97-AF65-F5344CB8AC3E}">
        <p14:creationId xmlns:p14="http://schemas.microsoft.com/office/powerpoint/2010/main" val="11427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2A40-6457-4536-B22A-5F5B664F60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614199"/>
          </a:xfrm>
        </p:spPr>
        <p:txBody>
          <a:bodyPr/>
          <a:lstStyle/>
          <a:p>
            <a:r>
              <a:rPr lang="en-US" dirty="0"/>
              <a:t>Some call the Moral Law “conscience” and others call it “Nature’s Law.”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7B9C7-51BA-48D2-97B5-C899D21B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2" y="3313245"/>
            <a:ext cx="5437617" cy="3010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B86D7-8FAC-4147-8023-2FA8F3401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3331209"/>
            <a:ext cx="5078048" cy="29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Is there a standard?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79666-D4D9-4116-83C3-B8AC44F92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2" y="2756926"/>
            <a:ext cx="5788389" cy="323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548E19-E69D-4084-85B0-BD128BA8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053" y="2763305"/>
            <a:ext cx="5464043" cy="32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Is there a standard?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A844D-FF1A-4D2B-AC90-55FC531B45E0}"/>
              </a:ext>
            </a:extLst>
          </p:cNvPr>
          <p:cNvSpPr txBox="1"/>
          <p:nvPr/>
        </p:nvSpPr>
        <p:spPr>
          <a:xfrm>
            <a:off x="431371" y="2756925"/>
            <a:ext cx="10945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Are laws against murder and other crimes just based on someone’s opinion?</a:t>
            </a:r>
          </a:p>
          <a:p>
            <a:pPr defTabSz="1219170" latinLnBrk="1"/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If opinion changes, is it okay to change these laws to permit such behavior?</a:t>
            </a:r>
          </a:p>
          <a:p>
            <a:pPr defTabSz="1219170" latinLnBrk="1"/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If there is no God, then who decides what is right and wrong?</a:t>
            </a:r>
          </a:p>
          <a:p>
            <a:pPr defTabSz="1219170" latinLnBrk="1"/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Is it Mother Teresa or Hitler? Is it you? Me? Who gets to decide?</a:t>
            </a:r>
          </a:p>
        </p:txBody>
      </p:sp>
    </p:spTree>
    <p:extLst>
      <p:ext uri="{BB962C8B-B14F-4D97-AF65-F5344CB8AC3E}">
        <p14:creationId xmlns:p14="http://schemas.microsoft.com/office/powerpoint/2010/main" val="28464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Knowing vs. Grounding the Moral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A844D-FF1A-4D2B-AC90-55FC531B45E0}"/>
              </a:ext>
            </a:extLst>
          </p:cNvPr>
          <p:cNvSpPr txBox="1"/>
          <p:nvPr/>
        </p:nvSpPr>
        <p:spPr>
          <a:xfrm>
            <a:off x="335360" y="2452484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sz="2400" b="1" i="1" dirty="0">
                <a:solidFill>
                  <a:prstClr val="black"/>
                </a:solidFill>
                <a:latin typeface="맑은 고딕"/>
              </a:rPr>
              <a:t>Hitler vs Mother Teresa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DC47A-A0DB-4126-A158-80D73988E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256435"/>
            <a:ext cx="1842317" cy="3308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6DA5D-0EDE-44AA-BAE6-044B1E307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08995"/>
            <a:ext cx="4608512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If we denied objective morality (no God)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A844D-FF1A-4D2B-AC90-55FC531B45E0}"/>
              </a:ext>
            </a:extLst>
          </p:cNvPr>
          <p:cNvSpPr txBox="1"/>
          <p:nvPr/>
        </p:nvSpPr>
        <p:spPr>
          <a:xfrm>
            <a:off x="431371" y="2756925"/>
            <a:ext cx="10945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The Nazis were not really wrong.</a:t>
            </a:r>
          </a:p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Love is no better than rape.</a:t>
            </a:r>
          </a:p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Freedom is not better than slavery.</a:t>
            </a:r>
          </a:p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Religious crusades are not wrong.</a:t>
            </a:r>
          </a:p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Tolerance is no better than intolerance.</a:t>
            </a:r>
          </a:p>
          <a:p>
            <a:pPr marL="457189" indent="-457189" defTabSz="1219170" latinLnBrk="1"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맑은 고딕"/>
              </a:rPr>
              <a:t>There is no such thing as evil (because there can’t be evil unless there is Good and there can’t be Good unless God exists)</a:t>
            </a:r>
          </a:p>
        </p:txBody>
      </p:sp>
    </p:spTree>
    <p:extLst>
      <p:ext uri="{BB962C8B-B14F-4D97-AF65-F5344CB8AC3E}">
        <p14:creationId xmlns:p14="http://schemas.microsoft.com/office/powerpoint/2010/main" val="42743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What do Darwinists say?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68AE7-C423-473F-A814-457910D766BC}"/>
              </a:ext>
            </a:extLst>
          </p:cNvPr>
          <p:cNvSpPr txBox="1"/>
          <p:nvPr/>
        </p:nvSpPr>
        <p:spPr>
          <a:xfrm>
            <a:off x="527381" y="2468893"/>
            <a:ext cx="10945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Finally, who said we ought to “cooperate” and why should I cooperate if I   can get what I want by not cooperating?</a:t>
            </a:r>
          </a:p>
          <a:p>
            <a:pPr defTabSz="1219170" latinLnBrk="1"/>
            <a:endParaRPr lang="en-US" sz="2400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The Russian dictator Stalin got what he wanted by murdering other people. He didn’t need to cooperate nor Chinese dictator Mao.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E2CB3-C15B-4172-9A5D-CAEA48D7F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438665"/>
            <a:ext cx="3983765" cy="2240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3A8B-A6A3-45B5-94A4-324E756CFC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4411662"/>
            <a:ext cx="3983765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6A11-6322-4EC7-9AA3-A91F46A9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God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ED60A-13B6-4869-80A1-64AE5CAF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Moral Law: What about Evil?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44195-71B9-4C6A-A5BC-33A029044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452483"/>
            <a:ext cx="4632980" cy="2432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4AA8A-C54E-4524-818A-09CF2970C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197086"/>
            <a:ext cx="4320480" cy="24302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8FD5D1-19B7-4193-B778-C354EDDCAF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2203960"/>
            <a:ext cx="4632980" cy="26060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9E885B-8F59-4691-810E-C866070CB4E7}"/>
              </a:ext>
            </a:extLst>
          </p:cNvPr>
          <p:cNvSpPr txBox="1"/>
          <p:nvPr/>
        </p:nvSpPr>
        <p:spPr>
          <a:xfrm rot="20227665">
            <a:off x="501079" y="5340578"/>
            <a:ext cx="310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CS Lewis</a:t>
            </a:r>
          </a:p>
          <a:p>
            <a:pPr defTabSz="1219170" latinLnBrk="1"/>
            <a:r>
              <a:rPr lang="en-US" sz="2400" dirty="0">
                <a:solidFill>
                  <a:prstClr val="black"/>
                </a:solidFill>
                <a:latin typeface="맑은 고딕"/>
              </a:rPr>
              <a:t>“Mere Christianity”</a:t>
            </a:r>
          </a:p>
        </p:txBody>
      </p:sp>
    </p:spTree>
    <p:extLst>
      <p:ext uri="{BB962C8B-B14F-4D97-AF65-F5344CB8AC3E}">
        <p14:creationId xmlns:p14="http://schemas.microsoft.com/office/powerpoint/2010/main" val="26019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35360" y="2241821"/>
            <a:ext cx="5760640" cy="140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God’s Unshared</a:t>
            </a:r>
          </a:p>
          <a:p>
            <a:pPr algn="ctr" defTabSz="1219170" latinLnBrk="1"/>
            <a:r>
              <a:rPr lang="en-US" altLang="ko-KR" sz="4267" b="1" dirty="0">
                <a:solidFill>
                  <a:srgbClr val="EEECE1">
                    <a:lumMod val="25000"/>
                  </a:srgb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Attributes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/>
            <a:r>
              <a:rPr lang="en-US" altLang="ko-KR" sz="1067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 panose="020B0503020000020004" pitchFamily="34" charset="-127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16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Kind of God?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Three religious world-views and their major religions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35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ADC7-3826-4BD2-B10F-C0EC5EB5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3578-467A-4A2E-B030-D5FA976D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4000" dirty="0"/>
              <a:t>Classification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F7FB5-092C-437B-BB03-115F004C94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67269" y="2161844"/>
            <a:ext cx="9217024" cy="3994316"/>
          </a:xfrm>
        </p:spPr>
        <p:txBody>
          <a:bodyPr/>
          <a:lstStyle/>
          <a:p>
            <a:r>
              <a:rPr lang="en-US" sz="2400" dirty="0"/>
              <a:t>Some theologians divide their discussions between certain attributes (What God is like) and activities (What God does)</a:t>
            </a:r>
          </a:p>
          <a:p>
            <a:endParaRPr lang="en-US" sz="2400" dirty="0"/>
          </a:p>
          <a:p>
            <a:r>
              <a:rPr lang="en-US" sz="2400" dirty="0"/>
              <a:t>Other theologians see certain attributes as absolute and </a:t>
            </a:r>
          </a:p>
          <a:p>
            <a:r>
              <a:rPr lang="en-US" sz="2400" dirty="0"/>
              <a:t>others as relative</a:t>
            </a:r>
          </a:p>
          <a:p>
            <a:r>
              <a:rPr lang="en-US" sz="2400" dirty="0"/>
              <a:t>	This typically has to do with attributes that uniquely 	belong to God and those he shares with his human 	</a:t>
            </a:r>
          </a:p>
          <a:p>
            <a:r>
              <a:rPr lang="en-US" sz="2400" dirty="0"/>
              <a:t>	creations</a:t>
            </a:r>
          </a:p>
        </p:txBody>
      </p:sp>
    </p:spTree>
    <p:extLst>
      <p:ext uri="{BB962C8B-B14F-4D97-AF65-F5344CB8AC3E}">
        <p14:creationId xmlns:p14="http://schemas.microsoft.com/office/powerpoint/2010/main" val="170906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ADC7-3826-4BD2-B10F-C0EC5EB5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3578-467A-4A2E-B030-D5FA976D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4000" dirty="0"/>
              <a:t>Classification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F7FB5-092C-437B-BB03-115F004C94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567269" y="2161844"/>
            <a:ext cx="9217024" cy="3994316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“How is God not like us?”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3200" dirty="0"/>
              <a:t>“How are we similar to God?”</a:t>
            </a:r>
          </a:p>
        </p:txBody>
      </p:sp>
    </p:spTree>
    <p:extLst>
      <p:ext uri="{BB962C8B-B14F-4D97-AF65-F5344CB8AC3E}">
        <p14:creationId xmlns:p14="http://schemas.microsoft.com/office/powerpoint/2010/main" val="8153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 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4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5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Immortality (</a:t>
            </a:r>
            <a:r>
              <a:rPr lang="ko-KR" altLang="en-US" sz="2800" dirty="0"/>
              <a:t>불사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Immortality (</a:t>
            </a:r>
            <a:r>
              <a:rPr lang="ko-KR" altLang="en-US" sz="2800" dirty="0"/>
              <a:t>불사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Immanence (</a:t>
            </a:r>
            <a:r>
              <a:rPr lang="ko-KR" altLang="en-US" sz="2800" dirty="0"/>
              <a:t>내재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Kind of God?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Three religious world-views and their major religions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Theism: GOD MADE ALL (Judaism, Christianity, Islam)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08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Immortality (</a:t>
            </a:r>
            <a:r>
              <a:rPr lang="ko-KR" altLang="en-US" sz="2800" dirty="0"/>
              <a:t>불사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Immanence (</a:t>
            </a:r>
            <a:r>
              <a:rPr lang="ko-KR" altLang="en-US" sz="2800" dirty="0"/>
              <a:t>내재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Transcendence (</a:t>
            </a:r>
            <a:r>
              <a:rPr lang="ko-KR" altLang="en-US" sz="2800" dirty="0"/>
              <a:t>초월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Immortality (</a:t>
            </a:r>
            <a:r>
              <a:rPr lang="ko-KR" altLang="en-US" sz="2800" dirty="0"/>
              <a:t>불사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Immanence (</a:t>
            </a:r>
            <a:r>
              <a:rPr lang="ko-KR" altLang="en-US" sz="2800" dirty="0"/>
              <a:t>내재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Transcendence (</a:t>
            </a:r>
            <a:r>
              <a:rPr lang="ko-KR" altLang="en-US" sz="2800" dirty="0"/>
              <a:t>초월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Omnipresence (</a:t>
            </a:r>
            <a:r>
              <a:rPr lang="ko-KR" altLang="en-US" sz="2800" dirty="0"/>
              <a:t>편재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1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Simplicity / Unity / Perfection (</a:t>
            </a:r>
            <a:r>
              <a:rPr lang="ko-KR" altLang="en-US" sz="2800" dirty="0"/>
              <a:t>간단 </a:t>
            </a:r>
            <a:r>
              <a:rPr lang="en-US" altLang="ko-KR" sz="2800" dirty="0"/>
              <a:t>/ </a:t>
            </a:r>
            <a:r>
              <a:rPr lang="ko-KR" altLang="en-US" sz="2800" dirty="0"/>
              <a:t>단일성 </a:t>
            </a:r>
            <a:r>
              <a:rPr lang="en-US" altLang="ko-KR" sz="2800" dirty="0"/>
              <a:t>/ </a:t>
            </a:r>
            <a:r>
              <a:rPr lang="ko-KR" altLang="en-US" sz="2800" dirty="0"/>
              <a:t>완전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Incorporeality</a:t>
            </a:r>
            <a:r>
              <a:rPr lang="ko-KR" altLang="en-US" sz="2800" dirty="0"/>
              <a:t> </a:t>
            </a:r>
            <a:r>
              <a:rPr lang="en-US" altLang="ko-KR" sz="2800" dirty="0"/>
              <a:t>(</a:t>
            </a:r>
            <a:r>
              <a:rPr lang="ko-KR" altLang="en-US" sz="2800" dirty="0" err="1"/>
              <a:t>무체성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Incomprehensibility (</a:t>
            </a:r>
            <a:r>
              <a:rPr lang="ko-KR" altLang="en-US" sz="2800" dirty="0" err="1"/>
              <a:t>이해할수없음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Uncreated (</a:t>
            </a:r>
            <a:r>
              <a:rPr lang="ko-KR" altLang="en-US" sz="2800" dirty="0"/>
              <a:t>생성되지않은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Creator (</a:t>
            </a:r>
            <a:r>
              <a:rPr lang="ko-KR" altLang="en-US" sz="2800" dirty="0"/>
              <a:t>창조자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Eternality (</a:t>
            </a:r>
            <a:r>
              <a:rPr lang="ko-KR" altLang="en-US" sz="2800" dirty="0"/>
              <a:t>영원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Immortality (</a:t>
            </a:r>
            <a:r>
              <a:rPr lang="ko-KR" altLang="en-US" sz="2800" dirty="0"/>
              <a:t>불사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Immanence (</a:t>
            </a:r>
            <a:r>
              <a:rPr lang="ko-KR" altLang="en-US" sz="2800" dirty="0"/>
              <a:t>내재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Transcendence (</a:t>
            </a:r>
            <a:r>
              <a:rPr lang="ko-KR" altLang="en-US" sz="2800" dirty="0"/>
              <a:t>초월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Omnipresence (</a:t>
            </a:r>
            <a:r>
              <a:rPr lang="ko-KR" altLang="en-US" sz="2800" dirty="0"/>
              <a:t>편재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Independence (</a:t>
            </a:r>
            <a:r>
              <a:rPr lang="ko-KR" altLang="en-US" sz="2800" dirty="0"/>
              <a:t>독립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1"/>
            </a:pPr>
            <a:r>
              <a:rPr lang="en-US" sz="2800" dirty="0"/>
              <a:t>Infinitude (</a:t>
            </a:r>
            <a:r>
              <a:rPr lang="ko-KR" altLang="en-US" sz="2800" dirty="0"/>
              <a:t>무한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1"/>
            </a:pPr>
            <a:r>
              <a:rPr lang="en-US" sz="2800" dirty="0"/>
              <a:t>Infinitude (</a:t>
            </a:r>
            <a:r>
              <a:rPr lang="ko-KR" altLang="en-US" sz="2800" dirty="0"/>
              <a:t>무한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altLang="ko-KR" sz="2800" dirty="0"/>
              <a:t>Immutability (</a:t>
            </a:r>
            <a:r>
              <a:rPr lang="ko-KR" altLang="en-US" sz="2800" dirty="0"/>
              <a:t>불변성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1"/>
            </a:pPr>
            <a:r>
              <a:rPr lang="en-US" sz="2800" dirty="0"/>
              <a:t>Infinitude (</a:t>
            </a:r>
            <a:r>
              <a:rPr lang="ko-KR" altLang="en-US" sz="2800" dirty="0"/>
              <a:t>무한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altLang="ko-KR" sz="2800" dirty="0"/>
              <a:t>Immutability (</a:t>
            </a:r>
            <a:r>
              <a:rPr lang="ko-KR" altLang="en-US" sz="2800" dirty="0"/>
              <a:t>불변성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Omnipotence (</a:t>
            </a:r>
            <a:r>
              <a:rPr lang="ko-KR" altLang="en-US" sz="2800" dirty="0"/>
              <a:t>전능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1"/>
            </a:pPr>
            <a:r>
              <a:rPr lang="en-US" sz="2800" dirty="0"/>
              <a:t>Infinitude (</a:t>
            </a:r>
            <a:r>
              <a:rPr lang="ko-KR" altLang="en-US" sz="2800" dirty="0"/>
              <a:t>무한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altLang="ko-KR" sz="2800" dirty="0"/>
              <a:t>Immutability (</a:t>
            </a:r>
            <a:r>
              <a:rPr lang="ko-KR" altLang="en-US" sz="2800" dirty="0"/>
              <a:t>불변성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Omnipotence (</a:t>
            </a:r>
            <a:r>
              <a:rPr lang="ko-KR" altLang="en-US" sz="2800" dirty="0"/>
              <a:t>전능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Omniscience (</a:t>
            </a:r>
            <a:r>
              <a:rPr lang="ko-KR" altLang="en-US" sz="2800" dirty="0"/>
              <a:t>전지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Unshared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1"/>
            </a:pPr>
            <a:r>
              <a:rPr lang="en-US" sz="2800" dirty="0"/>
              <a:t>Infinitude (</a:t>
            </a:r>
            <a:r>
              <a:rPr lang="ko-KR" altLang="en-US" sz="2800" dirty="0"/>
              <a:t>무한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altLang="ko-KR" sz="2800" dirty="0"/>
              <a:t>Immutability (</a:t>
            </a:r>
            <a:r>
              <a:rPr lang="ko-KR" altLang="en-US" sz="2800" dirty="0"/>
              <a:t>불변성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Omnipotence (</a:t>
            </a:r>
            <a:r>
              <a:rPr lang="ko-KR" altLang="en-US" sz="2800" dirty="0"/>
              <a:t>전능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Omniscience (</a:t>
            </a:r>
            <a:r>
              <a:rPr lang="ko-KR" altLang="en-US" sz="2800" dirty="0"/>
              <a:t>전지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 startAt="11"/>
            </a:pPr>
            <a:r>
              <a:rPr lang="en-US" sz="2800" dirty="0"/>
              <a:t>Providence/Sovereignty (</a:t>
            </a:r>
            <a:r>
              <a:rPr lang="ko-KR" altLang="en-US" sz="2800" dirty="0"/>
              <a:t>섭리</a:t>
            </a:r>
            <a:r>
              <a:rPr lang="en-US" altLang="ko-KR" sz="2800" dirty="0"/>
              <a:t>/</a:t>
            </a:r>
            <a:r>
              <a:rPr lang="ko-KR" altLang="en-US" sz="2800" dirty="0"/>
              <a:t>주권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Kind of God?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Three religious world-views and their major religions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Theism: GOD MADE ALL (Judaism, Christianity, Islam)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Pantheism: GOD IS ALL (Zen Buddhism, Hinduism)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206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Love (</a:t>
            </a:r>
            <a:r>
              <a:rPr lang="ko-KR" altLang="en-US" sz="2800" dirty="0"/>
              <a:t>사랑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Love (</a:t>
            </a:r>
            <a:r>
              <a:rPr lang="ko-KR" altLang="en-US" sz="2800" dirty="0"/>
              <a:t>사랑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Grace (</a:t>
            </a:r>
            <a:r>
              <a:rPr lang="ko-KR" altLang="en-US" sz="2800" dirty="0"/>
              <a:t>은혜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Love (</a:t>
            </a:r>
            <a:r>
              <a:rPr lang="ko-KR" altLang="en-US" sz="2800" dirty="0"/>
              <a:t>사랑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Grace (</a:t>
            </a:r>
            <a:r>
              <a:rPr lang="ko-KR" altLang="en-US" sz="2800" dirty="0"/>
              <a:t>은혜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Mercy (</a:t>
            </a:r>
            <a:r>
              <a:rPr lang="ko-KR" altLang="en-US" sz="2800" dirty="0"/>
              <a:t>자비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3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Love (</a:t>
            </a:r>
            <a:r>
              <a:rPr lang="ko-KR" altLang="en-US" sz="2800" dirty="0"/>
              <a:t>사랑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Grace (</a:t>
            </a:r>
            <a:r>
              <a:rPr lang="ko-KR" altLang="en-US" sz="2800" dirty="0"/>
              <a:t>은혜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Mercy (</a:t>
            </a:r>
            <a:r>
              <a:rPr lang="ko-KR" altLang="en-US" sz="2800" dirty="0"/>
              <a:t>자비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Freedom (</a:t>
            </a:r>
            <a:r>
              <a:rPr lang="ko-KR" altLang="en-US" sz="2800" dirty="0"/>
              <a:t>자유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3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Personhood (</a:t>
            </a:r>
            <a:r>
              <a:rPr lang="ko-KR" altLang="en-US" sz="2800" dirty="0"/>
              <a:t>인격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Rationality (</a:t>
            </a:r>
            <a:r>
              <a:rPr lang="ko-KR" altLang="en-US" sz="2800" dirty="0"/>
              <a:t>합리성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Holiness (</a:t>
            </a:r>
            <a:r>
              <a:rPr lang="ko-KR" altLang="en-US" sz="2800" dirty="0" err="1"/>
              <a:t>신성한것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Righteousness (</a:t>
            </a:r>
            <a:r>
              <a:rPr lang="ko-KR" altLang="en-US" sz="2800" dirty="0"/>
              <a:t>정당성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Just / Justice (</a:t>
            </a:r>
            <a:r>
              <a:rPr lang="ko-KR" altLang="en-US" sz="2800" dirty="0"/>
              <a:t>판사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Goodness (</a:t>
            </a:r>
            <a:r>
              <a:rPr lang="ko-KR" altLang="en-US" sz="2800" dirty="0"/>
              <a:t>선량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Love (</a:t>
            </a:r>
            <a:r>
              <a:rPr lang="ko-KR" altLang="en-US" sz="2800" dirty="0"/>
              <a:t>사랑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Grace (</a:t>
            </a:r>
            <a:r>
              <a:rPr lang="ko-KR" altLang="en-US" sz="2800" dirty="0"/>
              <a:t>은혜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Mercy (</a:t>
            </a:r>
            <a:r>
              <a:rPr lang="ko-KR" altLang="en-US" sz="2800" dirty="0"/>
              <a:t>자비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Freedom (</a:t>
            </a:r>
            <a:r>
              <a:rPr lang="ko-KR" altLang="en-US" sz="2800" dirty="0"/>
              <a:t>자유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Truthfulness/Faithfulness (</a:t>
            </a:r>
            <a:r>
              <a:rPr lang="ko-KR" altLang="en-US" sz="2800" dirty="0"/>
              <a:t>진실성</a:t>
            </a:r>
            <a:r>
              <a:rPr lang="en-US" altLang="ko-KR" sz="2800" dirty="0"/>
              <a:t>/</a:t>
            </a:r>
            <a:r>
              <a:rPr lang="ko-KR" altLang="en-US" sz="2800" dirty="0"/>
              <a:t>충실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11. Wisdom (</a:t>
            </a:r>
            <a:r>
              <a:rPr lang="ko-KR" altLang="en-US" sz="2800" dirty="0"/>
              <a:t>지혜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Kind of God?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Three religious world-views and their major religions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Theism: GOD MADE ALL (Judaism, Christianity, Islam)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Pantheism: GOD IS ALL (Zen Buddhism, Hinduism)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Atheism: NO GOD AT ALL (Religious, Humanism)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8707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Shared Attributes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11. Wisdom (</a:t>
            </a:r>
            <a:r>
              <a:rPr lang="ko-KR" altLang="en-US" sz="2800" dirty="0"/>
              <a:t>지혜</a:t>
            </a:r>
            <a:r>
              <a:rPr lang="en-US" altLang="ko-KR" sz="2800" dirty="0"/>
              <a:t>)</a:t>
            </a:r>
          </a:p>
          <a:p>
            <a:r>
              <a:rPr lang="en-US" sz="2800" dirty="0"/>
              <a:t>12. Order/Peace</a:t>
            </a:r>
            <a:r>
              <a:rPr lang="ko-KR" altLang="en-US" sz="2800" dirty="0"/>
              <a:t> </a:t>
            </a:r>
            <a:r>
              <a:rPr lang="en-US" altLang="ko-KR" sz="2800" dirty="0"/>
              <a:t>(Shalom) (</a:t>
            </a:r>
            <a:r>
              <a:rPr lang="ko-KR" altLang="en-US" sz="2800" dirty="0"/>
              <a:t>평화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Father (</a:t>
            </a:r>
            <a:r>
              <a:rPr lang="ko-KR" altLang="en-US" sz="2800" dirty="0"/>
              <a:t>하나님 아버지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8640" y="1645920"/>
            <a:ext cx="11109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Father (</a:t>
            </a:r>
            <a:r>
              <a:rPr lang="ko-KR" altLang="en-US" sz="2800" dirty="0"/>
              <a:t>하나님 아버지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Son (</a:t>
            </a:r>
            <a:r>
              <a:rPr lang="ko-KR" altLang="en-US" sz="2800" dirty="0"/>
              <a:t>하나님 아들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0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1020" y="1737360"/>
            <a:ext cx="11109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Father (</a:t>
            </a:r>
            <a:r>
              <a:rPr lang="ko-KR" altLang="en-US" sz="2800" dirty="0"/>
              <a:t>하나님 아버지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Son (</a:t>
            </a:r>
            <a:r>
              <a:rPr lang="ko-KR" altLang="en-US" sz="2800" dirty="0"/>
              <a:t>하나님 아들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Holy Spirit (</a:t>
            </a:r>
            <a:r>
              <a:rPr lang="ko-KR" altLang="en-US" sz="2800" dirty="0"/>
              <a:t>성령 하나님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1020" y="1737360"/>
            <a:ext cx="11109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Father (</a:t>
            </a:r>
            <a:r>
              <a:rPr lang="ko-KR" altLang="en-US" sz="2800" dirty="0"/>
              <a:t>하나님 아버지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Son (</a:t>
            </a:r>
            <a:r>
              <a:rPr lang="ko-KR" altLang="en-US" sz="2800" dirty="0"/>
              <a:t>하나님 아들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Holy Spirit (</a:t>
            </a:r>
            <a:r>
              <a:rPr lang="ko-KR" altLang="en-US" sz="2800" dirty="0"/>
              <a:t>성령 하나님</a:t>
            </a:r>
            <a:r>
              <a:rPr lang="en-US" altLang="ko-KR" sz="2800" dirty="0"/>
              <a:t>)</a:t>
            </a:r>
          </a:p>
          <a:p>
            <a:pPr lvl="1"/>
            <a:r>
              <a:rPr lang="en-US" sz="2800" dirty="0"/>
              <a:t>a.  The Personhood of the Holy Spirit (</a:t>
            </a:r>
            <a:r>
              <a:rPr lang="ko-KR" altLang="en-US" sz="2800" dirty="0"/>
              <a:t>성령의 인격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Trinity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1020" y="1737360"/>
            <a:ext cx="11109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/>
              <a:t>Trinity (</a:t>
            </a:r>
            <a:r>
              <a:rPr lang="ko-KR" altLang="en-US" sz="2800" dirty="0"/>
              <a:t>삼위일체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God’s Uniqueness (</a:t>
            </a:r>
            <a:r>
              <a:rPr lang="ko-KR" altLang="en-US" sz="2800" dirty="0"/>
              <a:t>하나님 유일성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Father (</a:t>
            </a:r>
            <a:r>
              <a:rPr lang="ko-KR" altLang="en-US" sz="2800" dirty="0"/>
              <a:t>하나님 아버지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Son (</a:t>
            </a:r>
            <a:r>
              <a:rPr lang="ko-KR" altLang="en-US" sz="2800" dirty="0"/>
              <a:t>하나님 아들</a:t>
            </a:r>
            <a:r>
              <a:rPr lang="en-US" altLang="ko-KR" sz="2800" dirty="0"/>
              <a:t>)</a:t>
            </a:r>
          </a:p>
          <a:p>
            <a:pPr marL="514350" indent="-514350">
              <a:buAutoNum type="arabicPeriod"/>
            </a:pPr>
            <a:r>
              <a:rPr lang="en-US" sz="2800" dirty="0"/>
              <a:t>God the Holy Spirit (</a:t>
            </a:r>
            <a:r>
              <a:rPr lang="ko-KR" altLang="en-US" sz="2800" dirty="0"/>
              <a:t>성령 하나님</a:t>
            </a:r>
            <a:r>
              <a:rPr lang="en-US" altLang="ko-KR" sz="2800" dirty="0"/>
              <a:t>)</a:t>
            </a:r>
          </a:p>
          <a:p>
            <a:pPr marL="971550" lvl="1" indent="-514350">
              <a:buAutoNum type="alphaLcPeriod"/>
            </a:pPr>
            <a:r>
              <a:rPr lang="en-US" sz="2800" dirty="0"/>
              <a:t>The Personhood of the Holy Spirit (</a:t>
            </a:r>
            <a:r>
              <a:rPr lang="ko-KR" altLang="en-US" sz="2800" dirty="0"/>
              <a:t>성령의 인격</a:t>
            </a:r>
            <a:r>
              <a:rPr lang="en-US" altLang="ko-KR" sz="2800" dirty="0"/>
              <a:t>)</a:t>
            </a:r>
          </a:p>
          <a:p>
            <a:pPr marL="971550" lvl="1" indent="-514350">
              <a:buAutoNum type="alphaLcPeriod"/>
            </a:pPr>
            <a:r>
              <a:rPr lang="en-US" sz="2800" dirty="0"/>
              <a:t>The Deity of the Holy Spirit (</a:t>
            </a:r>
            <a:r>
              <a:rPr lang="ko-KR" altLang="en-US" sz="2800" dirty="0"/>
              <a:t>성령의 신성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Articulating Trinitarianism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1020" y="1737360"/>
            <a:ext cx="1110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Articulating Trinitarianism (</a:t>
            </a:r>
            <a:r>
              <a:rPr lang="ko-KR" altLang="en-US" sz="2800" dirty="0"/>
              <a:t>삼위일체론을 분명하게 표현하다</a:t>
            </a:r>
            <a:r>
              <a:rPr lang="en-US" altLang="ko-KR" sz="2800" dirty="0"/>
              <a:t>)</a:t>
            </a:r>
            <a:endParaRPr lang="en-US" sz="28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Articulating Trinitarianism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541020" y="1737360"/>
            <a:ext cx="11109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/>
              <a:t>Articulating Trinitarianism (</a:t>
            </a:r>
            <a:r>
              <a:rPr lang="ko-KR" altLang="en-US" sz="2800" dirty="0"/>
              <a:t>삼위일체론을 분명하게 표현하다</a:t>
            </a:r>
            <a:r>
              <a:rPr lang="en-US" altLang="ko-KR" sz="2800" dirty="0"/>
              <a:t>)</a:t>
            </a:r>
          </a:p>
          <a:p>
            <a:pPr lvl="1"/>
            <a:r>
              <a:rPr lang="en-US" sz="2800" dirty="0"/>
              <a:t>	a.  Dynamic Monarchianism</a:t>
            </a:r>
          </a:p>
          <a:p>
            <a:pPr lvl="1"/>
            <a:r>
              <a:rPr lang="en-US" sz="2800" dirty="0"/>
              <a:t>	b.  </a:t>
            </a:r>
            <a:r>
              <a:rPr lang="en-US" sz="2800" dirty="0" err="1"/>
              <a:t>Modalistic</a:t>
            </a:r>
            <a:r>
              <a:rPr lang="en-US" sz="2800" dirty="0"/>
              <a:t> Monarchianism/modalism (</a:t>
            </a:r>
            <a:r>
              <a:rPr lang="ko-KR" altLang="en-US" sz="2800" dirty="0" err="1"/>
              <a:t>양태론적</a:t>
            </a:r>
            <a:r>
              <a:rPr lang="ko-KR" altLang="en-US" sz="2800" dirty="0"/>
              <a:t> 삼위일체</a:t>
            </a:r>
            <a:r>
              <a:rPr lang="en-US" altLang="ko-KR" sz="2800" dirty="0"/>
              <a:t>)</a:t>
            </a:r>
            <a:endParaRPr lang="en-US" sz="2800" dirty="0"/>
          </a:p>
          <a:p>
            <a:pPr lvl="1"/>
            <a:r>
              <a:rPr lang="en-US" sz="2800" dirty="0"/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 Kind of God?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20"/>
            <a:ext cx="11617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Three religious world-views and their major religions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Theism: GOD MADE ALL (Judaism, Christianity, Islam)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Pantheism: GOD IS ALL (Zen Buddhism, Hinduism)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Atheism: NO GOD AT ALL (Religious, Humanism)</a:t>
            </a:r>
          </a:p>
          <a:p>
            <a:pPr defTabSz="1219170" latinLnBrk="1"/>
            <a:endParaRPr lang="en-US" sz="2400" b="1" dirty="0">
              <a:solidFill>
                <a:prstClr val="black"/>
              </a:solidFill>
              <a:latin typeface="맑은 고딕"/>
            </a:endParaRP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An agnostic literally means “not to know.” With regard to God, an agnostic is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Someone who does not know whether or not God exists.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139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1FFB-5CC7-4133-AD77-AF009A87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Articulating Trinitarianism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DAA44-6F7A-41EB-B807-ABD71AF9FCB6}"/>
              </a:ext>
            </a:extLst>
          </p:cNvPr>
          <p:cNvSpPr txBox="1"/>
          <p:nvPr/>
        </p:nvSpPr>
        <p:spPr>
          <a:xfrm>
            <a:off x="461010" y="3429000"/>
            <a:ext cx="611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eriod"/>
            </a:pPr>
            <a:r>
              <a:rPr lang="en-US" sz="3200" b="1" dirty="0"/>
              <a:t>God is three persons</a:t>
            </a:r>
          </a:p>
          <a:p>
            <a:pPr marL="971550" lvl="1" indent="-514350">
              <a:buAutoNum type="arabicPeriod"/>
            </a:pPr>
            <a:r>
              <a:rPr lang="en-US" sz="3200" b="1" dirty="0"/>
              <a:t>Each person is fully God</a:t>
            </a:r>
          </a:p>
          <a:p>
            <a:pPr marL="971550" lvl="1" indent="-514350">
              <a:buAutoNum type="arabicPeriod"/>
            </a:pPr>
            <a:r>
              <a:rPr lang="en-US" sz="3200" b="1" dirty="0"/>
              <a:t>There is one God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63C9732-6CA2-4C3F-9033-75244C2A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간단</a:t>
            </a:r>
            <a:r>
              <a:rPr kumimoji="0" lang="ko-KR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515BA-F7E3-4C09-A9CF-1A82D84FD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84" y="2301020"/>
            <a:ext cx="4044800" cy="38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Does God Exist?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9F888-76F4-4FFE-805D-C1CCBDF1938B}"/>
              </a:ext>
            </a:extLst>
          </p:cNvPr>
          <p:cNvSpPr txBox="1"/>
          <p:nvPr/>
        </p:nvSpPr>
        <p:spPr>
          <a:xfrm>
            <a:off x="335360" y="1796819"/>
            <a:ext cx="116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The Cosmological Argument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  <a:p>
            <a:pPr defTabSz="1219170" latinLnBrk="1"/>
            <a:r>
              <a:rPr lang="en-US" sz="2400" b="1" dirty="0">
                <a:solidFill>
                  <a:prstClr val="black"/>
                </a:solidFill>
                <a:latin typeface="맑은 고딕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BF4F0-A21D-4435-B298-837EE05F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660915"/>
            <a:ext cx="6398904" cy="35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2754</Words>
  <Application>Microsoft Office PowerPoint</Application>
  <PresentationFormat>Widescreen</PresentationFormat>
  <Paragraphs>520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 Unicode MS</vt:lpstr>
      <vt:lpstr>맑은 고딕</vt:lpstr>
      <vt:lpstr>Arial</vt:lpstr>
      <vt:lpstr>1_Office Theme</vt:lpstr>
      <vt:lpstr>PowerPoint Presentation</vt:lpstr>
      <vt:lpstr>AW Tozer</vt:lpstr>
      <vt:lpstr>PowerPoint Presentation</vt:lpstr>
      <vt:lpstr> What Kind of God?</vt:lpstr>
      <vt:lpstr> What Kind of God?</vt:lpstr>
      <vt:lpstr> What Kind of God?</vt:lpstr>
      <vt:lpstr> What Kind of God?</vt:lpstr>
      <vt:lpstr> What Kind of God?</vt:lpstr>
      <vt:lpstr> Does God Exist?</vt:lpstr>
      <vt:lpstr> Does God Exist?</vt:lpstr>
      <vt:lpstr> Does God Exist?</vt:lpstr>
      <vt:lpstr> The Cosmological Argument</vt:lpstr>
      <vt:lpstr> The Cosmological Argument</vt:lpstr>
      <vt:lpstr> The Cosmological Argument</vt:lpstr>
      <vt:lpstr> The Cosmological Argument</vt:lpstr>
      <vt:lpstr> The Cosmological Argument</vt:lpstr>
      <vt:lpstr> S  The Second Law of Thermodynamics</vt:lpstr>
      <vt:lpstr> U The Universe is Expanding</vt:lpstr>
      <vt:lpstr> U The Universe is Expanding</vt:lpstr>
      <vt:lpstr> R - The Radiation from the Big Bang</vt:lpstr>
      <vt:lpstr> R - The Radiation from the Big Bang</vt:lpstr>
      <vt:lpstr> E – Einstein’s Theory of General Relativity</vt:lpstr>
      <vt:lpstr>The Argument for a Theistic God</vt:lpstr>
      <vt:lpstr>Who Made God?</vt:lpstr>
      <vt:lpstr>PowerPoint Presentation</vt:lpstr>
      <vt:lpstr> The Teleological Argument</vt:lpstr>
      <vt:lpstr> The Teleological Argument</vt:lpstr>
      <vt:lpstr> The Teleological Argument</vt:lpstr>
      <vt:lpstr> God? Look to Heavens</vt:lpstr>
      <vt:lpstr>PowerPoint Presentation</vt:lpstr>
      <vt:lpstr>Does God Exist?</vt:lpstr>
      <vt:lpstr>Does God Exist?</vt:lpstr>
      <vt:lpstr>Does God Exist?</vt:lpstr>
      <vt:lpstr>Does God Exist?</vt:lpstr>
      <vt:lpstr>Does God Exist?</vt:lpstr>
      <vt:lpstr>Does God Exist?</vt:lpstr>
      <vt:lpstr>Does God Exist?</vt:lpstr>
      <vt:lpstr>Does God Exist?</vt:lpstr>
      <vt:lpstr>PowerPoint Presentation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Unshared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God’s Shared Attributes</vt:lpstr>
      <vt:lpstr>God as Trinity</vt:lpstr>
      <vt:lpstr>God as Trinity</vt:lpstr>
      <vt:lpstr>God as Trinity</vt:lpstr>
      <vt:lpstr>God as Trinity</vt:lpstr>
      <vt:lpstr>God as Trinity</vt:lpstr>
      <vt:lpstr>God as Trinity</vt:lpstr>
      <vt:lpstr>God as Trinity</vt:lpstr>
      <vt:lpstr>Articulating Trinitarianism</vt:lpstr>
      <vt:lpstr>Articulating Trinitarianism</vt:lpstr>
      <vt:lpstr>Articulating Trinitarianism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Lee</dc:creator>
  <cp:lastModifiedBy>Terry Lee</cp:lastModifiedBy>
  <cp:revision>21</cp:revision>
  <dcterms:created xsi:type="dcterms:W3CDTF">2023-09-24T01:38:20Z</dcterms:created>
  <dcterms:modified xsi:type="dcterms:W3CDTF">2023-10-02T00:52:28Z</dcterms:modified>
</cp:coreProperties>
</file>