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3"/>
  </p:sldMasterIdLst>
  <p:notesMasterIdLst>
    <p:notesMasterId r:id="rId18"/>
  </p:notesMasterIdLst>
  <p:handoutMasterIdLst>
    <p:handoutMasterId r:id="rId19"/>
  </p:handoutMasterIdLst>
  <p:sldIdLst>
    <p:sldId id="266" r:id="rId4"/>
    <p:sldId id="323" r:id="rId5"/>
    <p:sldId id="295" r:id="rId6"/>
    <p:sldId id="290" r:id="rId7"/>
    <p:sldId id="289" r:id="rId8"/>
    <p:sldId id="324" r:id="rId9"/>
    <p:sldId id="327" r:id="rId10"/>
    <p:sldId id="328" r:id="rId11"/>
    <p:sldId id="277" r:id="rId12"/>
    <p:sldId id="325" r:id="rId13"/>
    <p:sldId id="321" r:id="rId14"/>
    <p:sldId id="326" r:id="rId15"/>
    <p:sldId id="314" r:id="rId16"/>
    <p:sldId id="329" r:id="rId17"/>
  </p:sldIdLst>
  <p:sldSz cx="9144000" cy="6858000" type="screen4x3"/>
  <p:notesSz cx="9296400" cy="688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08" userDrawn="1">
          <p15:clr>
            <a:srgbClr val="A4A3A4"/>
          </p15:clr>
        </p15:guide>
        <p15:guide id="2" pos="1632"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B300B3"/>
    <a:srgbClr val="9B009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177" autoAdjust="0"/>
    <p:restoredTop sz="89286" autoAdjust="0"/>
  </p:normalViewPr>
  <p:slideViewPr>
    <p:cSldViewPr>
      <p:cViewPr varScale="1">
        <p:scale>
          <a:sx n="51" d="100"/>
          <a:sy n="51" d="100"/>
        </p:scale>
        <p:origin x="-1266" y="-84"/>
      </p:cViewPr>
      <p:guideLst>
        <p:guide orient="horz" pos="2208"/>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87" d="100"/>
          <a:sy n="87" d="100"/>
        </p:scale>
        <p:origin x="3630"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29513" cy="3443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264745" y="0"/>
            <a:ext cx="4029511" cy="344326"/>
          </a:xfrm>
          <a:prstGeom prst="rect">
            <a:avLst/>
          </a:prstGeom>
        </p:spPr>
        <p:txBody>
          <a:bodyPr vert="horz" lIns="91440" tIns="45720" rIns="91440" bIns="45720" rtlCol="0"/>
          <a:lstStyle>
            <a:lvl1pPr algn="r">
              <a:defRPr sz="1200"/>
            </a:lvl1pPr>
          </a:lstStyle>
          <a:p>
            <a:fld id="{F46D2D57-DEA1-7842-8115-39B6C2296464}" type="datetimeFigureOut">
              <a:rPr lang="en-US" smtClean="0"/>
              <a:pPr/>
              <a:t>7/29/2016</a:t>
            </a:fld>
            <a:endParaRPr lang="en-US" dirty="0"/>
          </a:p>
        </p:txBody>
      </p:sp>
      <p:sp>
        <p:nvSpPr>
          <p:cNvPr id="4" name="Footer Placeholder 3"/>
          <p:cNvSpPr>
            <a:spLocks noGrp="1"/>
          </p:cNvSpPr>
          <p:nvPr>
            <p:ph type="ftr" sz="quarter" idx="2"/>
          </p:nvPr>
        </p:nvSpPr>
        <p:spPr>
          <a:xfrm>
            <a:off x="2" y="6536312"/>
            <a:ext cx="4029513" cy="3443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4745" y="6536312"/>
            <a:ext cx="4029511" cy="344326"/>
          </a:xfrm>
          <a:prstGeom prst="rect">
            <a:avLst/>
          </a:prstGeom>
        </p:spPr>
        <p:txBody>
          <a:bodyPr vert="horz" lIns="91440" tIns="45720" rIns="91440" bIns="45720" rtlCol="0" anchor="b"/>
          <a:lstStyle>
            <a:lvl1pPr algn="r">
              <a:defRPr sz="1200"/>
            </a:lvl1pPr>
          </a:lstStyle>
          <a:p>
            <a:fld id="{0046F7C8-FD12-2B45-AB6D-295C8FFC30E7}" type="slidenum">
              <a:rPr lang="en-US" smtClean="0"/>
              <a:pPr/>
              <a:t>‹#›</a:t>
            </a:fld>
            <a:endParaRPr lang="en-US" dirty="0"/>
          </a:p>
        </p:txBody>
      </p:sp>
    </p:spTree>
    <p:extLst>
      <p:ext uri="{BB962C8B-B14F-4D97-AF65-F5344CB8AC3E}">
        <p14:creationId xmlns:p14="http://schemas.microsoft.com/office/powerpoint/2010/main" xmlns="" val="1841789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029513" cy="34550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264745" y="1"/>
            <a:ext cx="4029511" cy="345501"/>
          </a:xfrm>
          <a:prstGeom prst="rect">
            <a:avLst/>
          </a:prstGeom>
        </p:spPr>
        <p:txBody>
          <a:bodyPr vert="horz" lIns="91440" tIns="45720" rIns="91440" bIns="45720" rtlCol="0"/>
          <a:lstStyle>
            <a:lvl1pPr algn="r">
              <a:defRPr sz="1200"/>
            </a:lvl1pPr>
          </a:lstStyle>
          <a:p>
            <a:fld id="{1C84771F-BED4-4155-A6BE-5F7118F0C492}" type="datetimeFigureOut">
              <a:rPr lang="en-US" smtClean="0"/>
              <a:pPr/>
              <a:t>7/29/2016</a:t>
            </a:fld>
            <a:endParaRPr lang="en-US" dirty="0"/>
          </a:p>
        </p:txBody>
      </p:sp>
      <p:sp>
        <p:nvSpPr>
          <p:cNvPr id="4" name="Slide Image Placeholder 3"/>
          <p:cNvSpPr>
            <a:spLocks noGrp="1" noRot="1" noChangeAspect="1"/>
          </p:cNvSpPr>
          <p:nvPr>
            <p:ph type="sldImg" idx="2"/>
          </p:nvPr>
        </p:nvSpPr>
        <p:spPr>
          <a:xfrm>
            <a:off x="3101975" y="860425"/>
            <a:ext cx="3095625" cy="232251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30712" y="3311639"/>
            <a:ext cx="7437119" cy="270994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6536313"/>
            <a:ext cx="4029513" cy="345501"/>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4745" y="6536313"/>
            <a:ext cx="4029511" cy="345501"/>
          </a:xfrm>
          <a:prstGeom prst="rect">
            <a:avLst/>
          </a:prstGeom>
        </p:spPr>
        <p:txBody>
          <a:bodyPr vert="horz" lIns="91440" tIns="45720" rIns="91440" bIns="45720" rtlCol="0" anchor="b"/>
          <a:lstStyle>
            <a:lvl1pPr algn="r">
              <a:defRPr sz="1200"/>
            </a:lvl1pPr>
          </a:lstStyle>
          <a:p>
            <a:fld id="{0A19E8F1-864A-48E3-9247-7A8102E9DA7D}" type="slidenum">
              <a:rPr lang="en-US" smtClean="0"/>
              <a:pPr/>
              <a:t>‹#›</a:t>
            </a:fld>
            <a:endParaRPr lang="en-US" dirty="0"/>
          </a:p>
        </p:txBody>
      </p:sp>
    </p:spTree>
    <p:extLst>
      <p:ext uri="{BB962C8B-B14F-4D97-AF65-F5344CB8AC3E}">
        <p14:creationId xmlns:p14="http://schemas.microsoft.com/office/powerpoint/2010/main" xmlns="" val="4152708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2</a:t>
            </a:fld>
            <a:endParaRPr lang="en-US"/>
          </a:p>
        </p:txBody>
      </p:sp>
    </p:spTree>
    <p:extLst>
      <p:ext uri="{BB962C8B-B14F-4D97-AF65-F5344CB8AC3E}">
        <p14:creationId xmlns:p14="http://schemas.microsoft.com/office/powerpoint/2010/main" xmlns="" val="289988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84BC9B2-A802-440C-AFFD-73F5983E8857}" type="slidenum">
              <a:rPr lang="en-US" altLang="en-US" sz="1200"/>
              <a:pPr eaLnBrk="1" hangingPunct="1"/>
              <a:t>13</a:t>
            </a:fld>
            <a:endParaRPr lang="en-US" altLang="en-US" sz="120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cs typeface="Arial" panose="020B0604020202020204" pitchFamily="34" charset="0"/>
              </a:rPr>
              <a:t>WE CAN DO IT.  WHERE DO WE START.  WE START WITH EACH OF US AND ALL OF US DOING WHAT WE ARE CALLED TO DO AND DOING IT TO THE BEST OF OUR ABILITY AS A TEAM.</a:t>
            </a:r>
          </a:p>
        </p:txBody>
      </p:sp>
    </p:spTree>
    <p:extLst>
      <p:ext uri="{BB962C8B-B14F-4D97-AF65-F5344CB8AC3E}">
        <p14:creationId xmlns:p14="http://schemas.microsoft.com/office/powerpoint/2010/main" xmlns="" val="3316909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14</a:t>
            </a:fld>
            <a:endParaRPr lang="en-US"/>
          </a:p>
        </p:txBody>
      </p:sp>
    </p:spTree>
    <p:extLst>
      <p:ext uri="{BB962C8B-B14F-4D97-AF65-F5344CB8AC3E}">
        <p14:creationId xmlns:p14="http://schemas.microsoft.com/office/powerpoint/2010/main" xmlns="" val="270060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5</a:t>
            </a:fld>
            <a:endParaRPr lang="en-US" dirty="0"/>
          </a:p>
        </p:txBody>
      </p:sp>
    </p:spTree>
    <p:extLst>
      <p:ext uri="{BB962C8B-B14F-4D97-AF65-F5344CB8AC3E}">
        <p14:creationId xmlns:p14="http://schemas.microsoft.com/office/powerpoint/2010/main" xmlns="" val="1735652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6</a:t>
            </a:fld>
            <a:endParaRPr lang="en-US" dirty="0"/>
          </a:p>
        </p:txBody>
      </p:sp>
    </p:spTree>
    <p:extLst>
      <p:ext uri="{BB962C8B-B14F-4D97-AF65-F5344CB8AC3E}">
        <p14:creationId xmlns:p14="http://schemas.microsoft.com/office/powerpoint/2010/main" xmlns="" val="1592940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7</a:t>
            </a:fld>
            <a:endParaRPr lang="en-US" dirty="0"/>
          </a:p>
        </p:txBody>
      </p:sp>
    </p:spTree>
    <p:extLst>
      <p:ext uri="{BB962C8B-B14F-4D97-AF65-F5344CB8AC3E}">
        <p14:creationId xmlns:p14="http://schemas.microsoft.com/office/powerpoint/2010/main" xmlns="" val="3102527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8</a:t>
            </a:fld>
            <a:endParaRPr lang="en-US"/>
          </a:p>
        </p:txBody>
      </p:sp>
    </p:spTree>
    <p:extLst>
      <p:ext uri="{BB962C8B-B14F-4D97-AF65-F5344CB8AC3E}">
        <p14:creationId xmlns:p14="http://schemas.microsoft.com/office/powerpoint/2010/main" xmlns="" val="3756059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9</a:t>
            </a:fld>
            <a:endParaRPr lang="en-US"/>
          </a:p>
        </p:txBody>
      </p:sp>
    </p:spTree>
    <p:extLst>
      <p:ext uri="{BB962C8B-B14F-4D97-AF65-F5344CB8AC3E}">
        <p14:creationId xmlns:p14="http://schemas.microsoft.com/office/powerpoint/2010/main" xmlns="" val="1194747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10</a:t>
            </a:fld>
            <a:endParaRPr lang="en-US"/>
          </a:p>
        </p:txBody>
      </p:sp>
    </p:spTree>
    <p:extLst>
      <p:ext uri="{BB962C8B-B14F-4D97-AF65-F5344CB8AC3E}">
        <p14:creationId xmlns:p14="http://schemas.microsoft.com/office/powerpoint/2010/main" xmlns="" val="1875258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11</a:t>
            </a:fld>
            <a:endParaRPr lang="en-US"/>
          </a:p>
        </p:txBody>
      </p:sp>
    </p:spTree>
    <p:extLst>
      <p:ext uri="{BB962C8B-B14F-4D97-AF65-F5344CB8AC3E}">
        <p14:creationId xmlns:p14="http://schemas.microsoft.com/office/powerpoint/2010/main" xmlns="" val="3615756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19E8F1-864A-48E3-9247-7A8102E9DA7D}" type="slidenum">
              <a:rPr lang="en-US" smtClean="0"/>
              <a:pPr/>
              <a:t>12</a:t>
            </a:fld>
            <a:endParaRPr lang="en-US" dirty="0"/>
          </a:p>
        </p:txBody>
      </p:sp>
    </p:spTree>
    <p:extLst>
      <p:ext uri="{BB962C8B-B14F-4D97-AF65-F5344CB8AC3E}">
        <p14:creationId xmlns:p14="http://schemas.microsoft.com/office/powerpoint/2010/main" xmlns="" val="2022557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2995499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303572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786700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6278BB-2FB1-46E0-9121-34D768373C2B}" type="slidenum">
              <a:rPr lang="en-US" smtClean="0"/>
              <a:pPr/>
              <a:t>‹#›</a:t>
            </a:fld>
            <a:endParaRPr lang="en-US" dirty="0"/>
          </a:p>
        </p:txBody>
      </p:sp>
    </p:spTree>
    <p:extLst>
      <p:ext uri="{BB962C8B-B14F-4D97-AF65-F5344CB8AC3E}">
        <p14:creationId xmlns:p14="http://schemas.microsoft.com/office/powerpoint/2010/main" xmlns="" val="55738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601521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2871112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3722841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4225961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4237298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3734842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pPr/>
              <a:t>7/29/2016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xmlns="" val="261136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pPr/>
              <a:t>7/29/2016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pPr/>
              <a:t>‹#›</a:t>
            </a:fld>
            <a:endParaRPr lang="en-US" dirty="0"/>
          </a:p>
        </p:txBody>
      </p:sp>
      <p:sp>
        <p:nvSpPr>
          <p:cNvPr id="7" name="TextBox 6"/>
          <p:cNvSpPr txBox="1"/>
          <p:nvPr userDrawn="1"/>
        </p:nvSpPr>
        <p:spPr>
          <a:xfrm>
            <a:off x="3821677" y="1"/>
            <a:ext cx="1422184" cy="230832"/>
          </a:xfrm>
          <a:prstGeom prst="rect">
            <a:avLst/>
          </a:prstGeom>
          <a:solidFill>
            <a:srgbClr val="00642D"/>
          </a:solidFill>
        </p:spPr>
        <p:txBody>
          <a:bodyPr wrap="none" rtlCol="0">
            <a:spAutoFit/>
          </a:bodyPr>
          <a:lstStyle/>
          <a:p>
            <a:r>
              <a:rPr lang="en-US" sz="900" dirty="0">
                <a:solidFill>
                  <a:prstClr val="white"/>
                </a:solidFill>
                <a:latin typeface="Arial" pitchFamily="34" charset="0"/>
                <a:cs typeface="Arial" pitchFamily="34" charset="0"/>
              </a:rPr>
              <a:t>UNCLASSIFIED//FOUO</a:t>
            </a:r>
          </a:p>
        </p:txBody>
      </p:sp>
      <p:sp>
        <p:nvSpPr>
          <p:cNvPr id="8" name="TextBox 7"/>
          <p:cNvSpPr txBox="1"/>
          <p:nvPr userDrawn="1"/>
        </p:nvSpPr>
        <p:spPr>
          <a:xfrm>
            <a:off x="3835411" y="6606980"/>
            <a:ext cx="1422184" cy="230832"/>
          </a:xfrm>
          <a:prstGeom prst="rect">
            <a:avLst/>
          </a:prstGeom>
          <a:solidFill>
            <a:srgbClr val="00642D"/>
          </a:solidFill>
        </p:spPr>
        <p:txBody>
          <a:bodyPr wrap="none" rtlCol="0">
            <a:spAutoFit/>
          </a:bodyPr>
          <a:lstStyle/>
          <a:p>
            <a:r>
              <a:rPr lang="en-US" sz="900" dirty="0">
                <a:solidFill>
                  <a:prstClr val="white"/>
                </a:solidFill>
                <a:latin typeface="Arial" pitchFamily="34" charset="0"/>
                <a:cs typeface="Arial" pitchFamily="34" charset="0"/>
              </a:rPr>
              <a:t>UNCLASSIFIED//FOUO</a:t>
            </a:r>
          </a:p>
        </p:txBody>
      </p:sp>
      <p:sp>
        <p:nvSpPr>
          <p:cNvPr id="9" name="TextBox 8"/>
          <p:cNvSpPr txBox="1"/>
          <p:nvPr userDrawn="1"/>
        </p:nvSpPr>
        <p:spPr>
          <a:xfrm>
            <a:off x="8852626" y="6581001"/>
            <a:ext cx="325730" cy="230832"/>
          </a:xfrm>
          <a:prstGeom prst="rect">
            <a:avLst/>
          </a:prstGeom>
          <a:noFill/>
        </p:spPr>
        <p:txBody>
          <a:bodyPr wrap="none" rtlCol="0">
            <a:spAutoFit/>
          </a:bodyPr>
          <a:lstStyle/>
          <a:p>
            <a:fld id="{F482BCB1-07FE-4851-B998-74F0BFF4580E}" type="slidenum">
              <a:rPr lang="en-US" sz="900" b="1">
                <a:solidFill>
                  <a:prstClr val="black"/>
                </a:solidFill>
                <a:effectLst>
                  <a:outerShdw blurRad="38100" dist="38100" dir="2700000" algn="tl">
                    <a:srgbClr val="000000">
                      <a:alpha val="43137"/>
                    </a:srgbClr>
                  </a:outerShdw>
                </a:effectLst>
                <a:latin typeface="Arial" pitchFamily="34" charset="0"/>
                <a:cs typeface="Arial" pitchFamily="34" charset="0"/>
              </a:rPr>
              <a:pPr/>
              <a:t>‹#›</a:t>
            </a:fld>
            <a:endParaRPr lang="en-US" sz="900" b="1" dirty="0">
              <a:solidFill>
                <a:prstClr val="black"/>
              </a:solidFill>
              <a:effectLst>
                <a:outerShdw blurRad="38100" dist="38100" dir="2700000" algn="tl">
                  <a:srgbClr val="000000">
                    <a:alpha val="43137"/>
                  </a:srgbClr>
                </a:outerShdw>
              </a:effectLst>
              <a:latin typeface="Arial" pitchFamily="34" charset="0"/>
              <a:cs typeface="Arial" pitchFamily="34" charset="0"/>
            </a:endParaRPr>
          </a:p>
        </p:txBody>
      </p:sp>
      <p:cxnSp>
        <p:nvCxnSpPr>
          <p:cNvPr id="10" name="Straight Connector 9"/>
          <p:cNvCxnSpPr/>
          <p:nvPr userDrawn="1"/>
        </p:nvCxnSpPr>
        <p:spPr>
          <a:xfrm>
            <a:off x="0" y="914400"/>
            <a:ext cx="9144000" cy="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0" y="965199"/>
            <a:ext cx="9144000" cy="0"/>
          </a:xfrm>
          <a:prstGeom prst="line">
            <a:avLst/>
          </a:prstGeom>
          <a:ln w="25400" cmpd="sng">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0" y="939801"/>
            <a:ext cx="9144000" cy="0"/>
          </a:xfrm>
          <a:prstGeom prst="line">
            <a:avLst/>
          </a:prstGeom>
          <a:ln w="25400" cmpd="sng">
            <a:solidFill>
              <a:srgbClr val="FFFF00"/>
            </a:solidFill>
          </a:ln>
        </p:spPr>
        <p:style>
          <a:lnRef idx="1">
            <a:schemeClr val="accent1"/>
          </a:lnRef>
          <a:fillRef idx="0">
            <a:schemeClr val="accent1"/>
          </a:fillRef>
          <a:effectRef idx="0">
            <a:schemeClr val="accent1"/>
          </a:effectRef>
          <a:fontRef idx="minor">
            <a:schemeClr val="tx1"/>
          </a:fontRef>
        </p:style>
      </p:cxnSp>
      <p:pic>
        <p:nvPicPr>
          <p:cNvPr id="13" name="Picture 2" descr="C:\Users\1239678560.MIL\AppData\Local\Microsoft\Windows\Temporary Internet Files\Content.Outlook\Q9BB2XDR\1 AD parts 3D.png"/>
          <p:cNvPicPr>
            <a:picLocks noChangeAspect="1" noChangeArrowheads="1"/>
          </p:cNvPicPr>
          <p:nvPr userDrawn="1"/>
        </p:nvPicPr>
        <p:blipFill>
          <a:blip r:embed="rId13" cstate="print"/>
          <a:srcRect/>
          <a:stretch>
            <a:fillRect/>
          </a:stretch>
        </p:blipFill>
        <p:spPr bwMode="auto">
          <a:xfrm>
            <a:off x="-59266" y="-67733"/>
            <a:ext cx="1109132" cy="1109132"/>
          </a:xfrm>
          <a:prstGeom prst="rect">
            <a:avLst/>
          </a:prstGeom>
          <a:noFill/>
        </p:spPr>
      </p:pic>
      <p:cxnSp>
        <p:nvCxnSpPr>
          <p:cNvPr id="14" name="Straight Connector 13"/>
          <p:cNvCxnSpPr/>
          <p:nvPr userDrawn="1"/>
        </p:nvCxnSpPr>
        <p:spPr>
          <a:xfrm>
            <a:off x="0" y="6392333"/>
            <a:ext cx="9144000" cy="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0" y="6443132"/>
            <a:ext cx="9144000" cy="0"/>
          </a:xfrm>
          <a:prstGeom prst="line">
            <a:avLst/>
          </a:prstGeom>
          <a:ln w="25400" cmpd="sng">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0" y="6417734"/>
            <a:ext cx="9144000" cy="0"/>
          </a:xfrm>
          <a:prstGeom prst="line">
            <a:avLst/>
          </a:prstGeom>
          <a:ln w="25400" cmpd="sng">
            <a:solidFill>
              <a:srgbClr val="FFFF00"/>
            </a:solidFill>
          </a:ln>
        </p:spPr>
        <p:style>
          <a:lnRef idx="1">
            <a:schemeClr val="accent1"/>
          </a:lnRef>
          <a:fillRef idx="0">
            <a:schemeClr val="accent1"/>
          </a:fillRef>
          <a:effectRef idx="0">
            <a:schemeClr val="accent1"/>
          </a:effectRef>
          <a:fontRef idx="minor">
            <a:schemeClr val="tx1"/>
          </a:fontRef>
        </p:style>
      </p:cxnSp>
      <p:sp useBgFill="1">
        <p:nvSpPr>
          <p:cNvPr id="17" name="TextBox 16"/>
          <p:cNvSpPr txBox="1"/>
          <p:nvPr userDrawn="1"/>
        </p:nvSpPr>
        <p:spPr bwMode="auto">
          <a:xfrm>
            <a:off x="7162797" y="6265335"/>
            <a:ext cx="1290738" cy="253916"/>
          </a:xfrm>
          <a:prstGeom prst="rect">
            <a:avLst/>
          </a:prstGeom>
          <a:ln w="9525">
            <a:noFill/>
            <a:miter lim="800000"/>
            <a:headEnd/>
            <a:tailEnd/>
          </a:ln>
        </p:spPr>
        <p:txBody>
          <a:bodyPr wrap="none" rtlCol="0">
            <a:spAutoFit/>
          </a:bodyPr>
          <a:lstStyle/>
          <a:p>
            <a:r>
              <a:rPr lang="en-US" sz="1050" b="1" i="1" dirty="0">
                <a:solidFill>
                  <a:srgbClr val="0033CC"/>
                </a:solidFill>
                <a:effectLst>
                  <a:outerShdw blurRad="38100" dist="38100" dir="2700000" algn="tl">
                    <a:srgbClr val="000000">
                      <a:alpha val="43137"/>
                    </a:srgbClr>
                  </a:outerShdw>
                </a:effectLst>
                <a:latin typeface="Arial" pitchFamily="34" charset="0"/>
                <a:cs typeface="Arial" pitchFamily="34" charset="0"/>
              </a:rPr>
              <a:t>IRON SOLDIERS!</a:t>
            </a:r>
          </a:p>
        </p:txBody>
      </p:sp>
      <p:sp useBgFill="1">
        <p:nvSpPr>
          <p:cNvPr id="18" name="TextBox 17"/>
          <p:cNvSpPr txBox="1"/>
          <p:nvPr userDrawn="1"/>
        </p:nvSpPr>
        <p:spPr bwMode="auto">
          <a:xfrm>
            <a:off x="364070" y="6267738"/>
            <a:ext cx="2302233" cy="253916"/>
          </a:xfrm>
          <a:prstGeom prst="rect">
            <a:avLst/>
          </a:prstGeom>
          <a:ln w="9525">
            <a:noFill/>
            <a:miter lim="800000"/>
            <a:headEnd/>
            <a:tailEnd/>
          </a:ln>
        </p:spPr>
        <p:txBody>
          <a:bodyPr wrap="none" rtlCol="0">
            <a:spAutoFit/>
          </a:bodyPr>
          <a:lstStyle/>
          <a:p>
            <a:r>
              <a:rPr lang="en-US" sz="1050" b="1" i="1" dirty="0">
                <a:solidFill>
                  <a:srgbClr val="0033CC"/>
                </a:solidFill>
                <a:effectLst>
                  <a:outerShdw blurRad="38100" dist="38100" dir="2700000" algn="tl">
                    <a:srgbClr val="000000">
                      <a:alpha val="43137"/>
                    </a:srgbClr>
                  </a:outerShdw>
                </a:effectLst>
                <a:latin typeface="Arial" pitchFamily="34" charset="0"/>
                <a:cs typeface="Arial" pitchFamily="34" charset="0"/>
              </a:rPr>
              <a:t>AMERICA’S </a:t>
            </a:r>
            <a:r>
              <a:rPr lang="en-US" sz="1050" b="1" i="1" dirty="0" smtClean="0">
                <a:solidFill>
                  <a:srgbClr val="0033CC"/>
                </a:solidFill>
                <a:effectLst>
                  <a:outerShdw blurRad="38100" dist="38100" dir="2700000" algn="tl">
                    <a:srgbClr val="000000">
                      <a:alpha val="43137"/>
                    </a:srgbClr>
                  </a:outerShdw>
                </a:effectLst>
                <a:latin typeface="Arial" pitchFamily="34" charset="0"/>
                <a:cs typeface="Arial" pitchFamily="34" charset="0"/>
              </a:rPr>
              <a:t>ARMORED </a:t>
            </a:r>
            <a:r>
              <a:rPr lang="en-US" sz="1050" b="1" i="1" dirty="0">
                <a:solidFill>
                  <a:srgbClr val="0033CC"/>
                </a:solidFill>
                <a:effectLst>
                  <a:outerShdw blurRad="38100" dist="38100" dir="2700000" algn="tl">
                    <a:srgbClr val="000000">
                      <a:alpha val="43137"/>
                    </a:srgbClr>
                  </a:outerShdw>
                </a:effectLst>
                <a:latin typeface="Arial" pitchFamily="34" charset="0"/>
                <a:cs typeface="Arial" pitchFamily="34" charset="0"/>
              </a:rPr>
              <a:t>DIVISION</a:t>
            </a:r>
          </a:p>
        </p:txBody>
      </p:sp>
      <p:sp>
        <p:nvSpPr>
          <p:cNvPr id="19" name="TextBox 18"/>
          <p:cNvSpPr txBox="1"/>
          <p:nvPr userDrawn="1"/>
        </p:nvSpPr>
        <p:spPr>
          <a:xfrm>
            <a:off x="8852626" y="6581001"/>
            <a:ext cx="325730" cy="230832"/>
          </a:xfrm>
          <a:prstGeom prst="rect">
            <a:avLst/>
          </a:prstGeom>
          <a:noFill/>
        </p:spPr>
        <p:txBody>
          <a:bodyPr wrap="none" rtlCol="0">
            <a:spAutoFit/>
          </a:bodyPr>
          <a:lstStyle/>
          <a:p>
            <a:fld id="{F482BCB1-07FE-4851-B998-74F0BFF4580E}" type="slidenum">
              <a:rPr lang="en-US" sz="900" b="1" smtClean="0">
                <a:solidFill>
                  <a:prstClr val="black"/>
                </a:solidFill>
                <a:effectLst/>
                <a:latin typeface="Arial" pitchFamily="34" charset="0"/>
                <a:cs typeface="Arial" pitchFamily="34" charset="0"/>
              </a:rPr>
              <a:pPr/>
              <a:t>‹#›</a:t>
            </a:fld>
            <a:endParaRPr lang="en-US" sz="900" b="1" dirty="0">
              <a:solidFill>
                <a:prstClr val="black"/>
              </a:solidFill>
              <a:effectLst/>
              <a:latin typeface="Arial" pitchFamily="34" charset="0"/>
              <a:cs typeface="Arial" pitchFamily="34" charset="0"/>
            </a:endParaRPr>
          </a:p>
        </p:txBody>
      </p:sp>
      <p:sp>
        <p:nvSpPr>
          <p:cNvPr id="20" name="TextBox 19"/>
          <p:cNvSpPr txBox="1"/>
          <p:nvPr userDrawn="1"/>
        </p:nvSpPr>
        <p:spPr>
          <a:xfrm>
            <a:off x="6949967" y="6573112"/>
            <a:ext cx="857927" cy="230832"/>
          </a:xfrm>
          <a:prstGeom prst="rect">
            <a:avLst/>
          </a:prstGeom>
          <a:noFill/>
        </p:spPr>
        <p:txBody>
          <a:bodyPr wrap="none" rtlCol="0">
            <a:spAutoFit/>
          </a:bodyPr>
          <a:lstStyle/>
          <a:p>
            <a:r>
              <a:rPr lang="en-US" sz="900" b="1" dirty="0" smtClean="0">
                <a:solidFill>
                  <a:prstClr val="black"/>
                </a:solidFill>
                <a:effectLst/>
                <a:latin typeface="Arial" pitchFamily="34" charset="0"/>
                <a:cs typeface="Arial" pitchFamily="34" charset="0"/>
              </a:rPr>
              <a:t>AS OF</a:t>
            </a:r>
            <a:r>
              <a:rPr lang="en-US" sz="900" b="1" baseline="0" dirty="0" smtClean="0">
                <a:solidFill>
                  <a:prstClr val="black"/>
                </a:solidFill>
                <a:effectLst/>
                <a:latin typeface="Arial" pitchFamily="34" charset="0"/>
                <a:cs typeface="Arial" pitchFamily="34" charset="0"/>
              </a:rPr>
              <a:t>: Date</a:t>
            </a:r>
            <a:endParaRPr lang="en-US" sz="900" b="1" dirty="0">
              <a:solidFill>
                <a:prstClr val="black"/>
              </a:solidFill>
              <a:effectLst/>
              <a:latin typeface="Arial" pitchFamily="34" charset="0"/>
              <a:cs typeface="Arial" pitchFamily="34" charset="0"/>
            </a:endParaRPr>
          </a:p>
        </p:txBody>
      </p:sp>
      <p:sp>
        <p:nvSpPr>
          <p:cNvPr id="21" name="Rectangle 20"/>
          <p:cNvSpPr/>
          <p:nvPr userDrawn="1"/>
        </p:nvSpPr>
        <p:spPr>
          <a:xfrm>
            <a:off x="406400" y="6526768"/>
            <a:ext cx="1999265" cy="230832"/>
          </a:xfrm>
          <a:prstGeom prst="rect">
            <a:avLst/>
          </a:prstGeom>
        </p:spPr>
        <p:txBody>
          <a:bodyPr wrap="none">
            <a:spAutoFit/>
          </a:bodyPr>
          <a:lstStyle/>
          <a:p>
            <a:r>
              <a:rPr lang="en-US" sz="900" b="1" dirty="0" smtClean="0">
                <a:latin typeface="Arial" panose="020B0604020202020204" pitchFamily="34" charset="0"/>
                <a:cs typeface="Arial" panose="020B0604020202020204" pitchFamily="34" charset="0"/>
              </a:rPr>
              <a:t> ACTION OFFICER: Name, Phone</a:t>
            </a:r>
            <a:endParaRPr lang="en-US" sz="9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9841509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descr="Team Bliss Logo.jpg"/>
          <p:cNvPicPr>
            <a:picLocks noGrp="1" noChangeAspect="1"/>
          </p:cNvPicPr>
          <p:nvPr>
            <p:ph idx="1"/>
          </p:nvPr>
        </p:nvPicPr>
        <p:blipFill rotWithShape="1">
          <a:blip r:embed="rId2">
            <a:extLst>
              <a:ext uri="{28A0092B-C50C-407E-A947-70E740481C1C}">
                <a14:useLocalDpi xmlns:a14="http://schemas.microsoft.com/office/drawing/2010/main" xmlns="" val="0"/>
              </a:ext>
            </a:extLst>
          </a:blip>
          <a:srcRect l="-414773" t="-435989" r="3055" b="-3"/>
          <a:stretch/>
        </p:blipFill>
        <p:spPr/>
      </p:pic>
      <p:pic>
        <p:nvPicPr>
          <p:cNvPr id="4" name="Picture 2" descr="Cross"/>
          <p:cNvPicPr>
            <a:picLocks noChangeAspect="1" noChangeArrowheads="1"/>
          </p:cNvPicPr>
          <p:nvPr/>
        </p:nvPicPr>
        <p:blipFill>
          <a:blip r:embed="rId3" cstate="print"/>
          <a:srcRect l="12381" t="15465" r="11429" b="15147"/>
          <a:stretch>
            <a:fillRect/>
          </a:stretch>
        </p:blipFill>
        <p:spPr bwMode="auto">
          <a:xfrm>
            <a:off x="1" y="0"/>
            <a:ext cx="9143999" cy="6858000"/>
          </a:xfrm>
          <a:prstGeom prst="rect">
            <a:avLst/>
          </a:prstGeom>
          <a:noFill/>
          <a:ln w="9525">
            <a:noFill/>
            <a:miter lim="800000"/>
            <a:headEnd/>
            <a:tailEnd/>
          </a:ln>
        </p:spPr>
      </p:pic>
      <p:sp>
        <p:nvSpPr>
          <p:cNvPr id="6" name="Rectangle 5"/>
          <p:cNvSpPr/>
          <p:nvPr/>
        </p:nvSpPr>
        <p:spPr>
          <a:xfrm>
            <a:off x="1881183" y="836392"/>
            <a:ext cx="5093061" cy="3170099"/>
          </a:xfrm>
          <a:prstGeom prst="rect">
            <a:avLst/>
          </a:prstGeom>
          <a:noFill/>
        </p:spPr>
        <p:txBody>
          <a:bodyPr wrap="none" lIns="91440" tIns="45720" rIns="91440" bIns="45720">
            <a:spAutoFit/>
          </a:bodyPr>
          <a:lstStyle/>
          <a:p>
            <a:pPr algn="ctr">
              <a:defRPr/>
            </a:pPr>
            <a:r>
              <a:rPr lang="en-US" sz="4000" b="1" spc="50" dirty="0" smtClean="0">
                <a:ln w="12700" cmpd="sng">
                  <a:solidFill>
                    <a:schemeClr val="accent6">
                      <a:satMod val="120000"/>
                      <a:shade val="80000"/>
                    </a:schemeClr>
                  </a:solidFill>
                  <a:prstDash val="solid"/>
                </a:ln>
                <a:solidFill>
                  <a:srgbClr val="B300B3"/>
                </a:solidFill>
                <a:effectLst>
                  <a:glow rad="53100">
                    <a:schemeClr val="accent6">
                      <a:satMod val="180000"/>
                      <a:alpha val="30000"/>
                    </a:schemeClr>
                  </a:glow>
                </a:effectLst>
                <a:latin typeface="Arial" panose="020B0604020202020204" pitchFamily="34" charset="0"/>
                <a:cs typeface="Arial" panose="020B0604020202020204" pitchFamily="34" charset="0"/>
              </a:rPr>
              <a:t>2016   </a:t>
            </a:r>
          </a:p>
          <a:p>
            <a:pPr algn="ctr">
              <a:defRPr/>
            </a:pPr>
            <a:r>
              <a:rPr lang="en-US" sz="4000" b="1" spc="50" dirty="0" err="1" smtClean="0">
                <a:ln w="12700" cmpd="sng">
                  <a:solidFill>
                    <a:schemeClr val="accent6">
                      <a:satMod val="120000"/>
                      <a:shade val="80000"/>
                    </a:schemeClr>
                  </a:solidFill>
                  <a:prstDash val="solid"/>
                </a:ln>
                <a:solidFill>
                  <a:srgbClr val="B300B3"/>
                </a:solidFill>
                <a:effectLst>
                  <a:glow rad="53100">
                    <a:schemeClr val="accent6">
                      <a:satMod val="180000"/>
                      <a:alpha val="30000"/>
                    </a:schemeClr>
                  </a:glow>
                </a:effectLst>
                <a:latin typeface="Arial" panose="020B0604020202020204" pitchFamily="34" charset="0"/>
                <a:cs typeface="Arial" panose="020B0604020202020204" pitchFamily="34" charset="0"/>
              </a:rPr>
              <a:t>Hosan</a:t>
            </a:r>
            <a:r>
              <a:rPr lang="en-US" sz="4000" b="1" spc="50" dirty="0" smtClean="0">
                <a:ln w="12700" cmpd="sng">
                  <a:solidFill>
                    <a:schemeClr val="accent6">
                      <a:satMod val="120000"/>
                      <a:shade val="80000"/>
                    </a:schemeClr>
                  </a:solidFill>
                  <a:prstDash val="solid"/>
                </a:ln>
                <a:solidFill>
                  <a:srgbClr val="B300B3"/>
                </a:solidFill>
                <a:effectLst>
                  <a:glow rad="53100">
                    <a:schemeClr val="accent6">
                      <a:satMod val="180000"/>
                      <a:alpha val="30000"/>
                    </a:schemeClr>
                  </a:glow>
                </a:effectLst>
                <a:latin typeface="Arial" panose="020B0604020202020204" pitchFamily="34" charset="0"/>
                <a:cs typeface="Arial" panose="020B0604020202020204" pitchFamily="34" charset="0"/>
              </a:rPr>
              <a:t> International</a:t>
            </a:r>
          </a:p>
          <a:p>
            <a:pPr algn="ctr">
              <a:defRPr/>
            </a:pPr>
            <a:r>
              <a:rPr lang="en-US" sz="4000" b="1" spc="50" dirty="0" smtClean="0">
                <a:ln w="12700" cmpd="sng">
                  <a:solidFill>
                    <a:schemeClr val="accent6">
                      <a:satMod val="120000"/>
                      <a:shade val="80000"/>
                    </a:schemeClr>
                  </a:solidFill>
                  <a:prstDash val="solid"/>
                </a:ln>
                <a:solidFill>
                  <a:srgbClr val="B300B3"/>
                </a:solidFill>
                <a:effectLst>
                  <a:glow rad="53100">
                    <a:schemeClr val="accent6">
                      <a:satMod val="180000"/>
                      <a:alpha val="30000"/>
                    </a:schemeClr>
                  </a:glow>
                </a:effectLst>
                <a:latin typeface="Arial" panose="020B0604020202020204" pitchFamily="34" charset="0"/>
                <a:cs typeface="Arial" panose="020B0604020202020204" pitchFamily="34" charset="0"/>
              </a:rPr>
              <a:t>Shalom Ministry</a:t>
            </a:r>
          </a:p>
          <a:p>
            <a:pPr algn="ctr">
              <a:defRPr/>
            </a:pPr>
            <a:r>
              <a:rPr lang="en-US" sz="4000" b="1" spc="50" dirty="0" smtClean="0">
                <a:ln w="12700" cmpd="sng">
                  <a:solidFill>
                    <a:schemeClr val="accent6">
                      <a:satMod val="120000"/>
                      <a:shade val="80000"/>
                    </a:schemeClr>
                  </a:solidFill>
                  <a:prstDash val="solid"/>
                </a:ln>
                <a:solidFill>
                  <a:srgbClr val="B300B3"/>
                </a:solidFill>
                <a:effectLst>
                  <a:glow rad="53100">
                    <a:schemeClr val="accent6">
                      <a:satMod val="180000"/>
                      <a:alpha val="30000"/>
                    </a:schemeClr>
                  </a:glow>
                </a:effectLst>
                <a:latin typeface="Arial" panose="020B0604020202020204" pitchFamily="34" charset="0"/>
                <a:cs typeface="Arial" panose="020B0604020202020204" pitchFamily="34" charset="0"/>
              </a:rPr>
              <a:t>(HIS Ministry)</a:t>
            </a:r>
          </a:p>
          <a:p>
            <a:pPr algn="ctr">
              <a:defRPr/>
            </a:pPr>
            <a:endParaRPr lang="en-US" sz="4000" b="1" spc="50" dirty="0">
              <a:ln w="12700" cmpd="sng">
                <a:solidFill>
                  <a:schemeClr val="accent6">
                    <a:satMod val="120000"/>
                    <a:shade val="80000"/>
                  </a:schemeClr>
                </a:solidFill>
                <a:prstDash val="solid"/>
              </a:ln>
              <a:solidFill>
                <a:srgbClr val="B300B3"/>
              </a:solidFill>
              <a:effectLst>
                <a:glow rad="53100">
                  <a:schemeClr val="accent6">
                    <a:satMod val="180000"/>
                    <a:alpha val="30000"/>
                  </a:schemeClr>
                </a:glow>
              </a:effectLst>
              <a:latin typeface="Arial" panose="020B0604020202020204" pitchFamily="34" charset="0"/>
              <a:cs typeface="Arial" panose="020B0604020202020204" pitchFamily="34" charset="0"/>
            </a:endParaRPr>
          </a:p>
        </p:txBody>
      </p:sp>
      <p:sp>
        <p:nvSpPr>
          <p:cNvPr id="7" name="Rectangle 6"/>
          <p:cNvSpPr/>
          <p:nvPr/>
        </p:nvSpPr>
        <p:spPr>
          <a:xfrm>
            <a:off x="152400" y="5871150"/>
            <a:ext cx="4724400" cy="923330"/>
          </a:xfrm>
          <a:prstGeom prst="rect">
            <a:avLst/>
          </a:prstGeom>
        </p:spPr>
        <p:txBody>
          <a:bodyPr wrap="square">
            <a:spAutoFit/>
          </a:bodyPr>
          <a:lstStyle/>
          <a:p>
            <a:pPr>
              <a:defRPr/>
            </a:pPr>
            <a:r>
              <a:rPr lang="en-US" dirty="0">
                <a:solidFill>
                  <a:prstClr val="white"/>
                </a:solidFill>
                <a:effectLst>
                  <a:outerShdw blurRad="38100" dist="38100" dir="2700000" algn="tl">
                    <a:srgbClr val="C0C0C0"/>
                  </a:outerShdw>
                </a:effectLst>
                <a:latin typeface="Calibri" pitchFamily="34" charset="0"/>
                <a:cs typeface="Times New Roman" pitchFamily="18" charset="0"/>
              </a:rPr>
              <a:t>Project </a:t>
            </a:r>
            <a:r>
              <a:rPr lang="en-US" dirty="0" smtClean="0">
                <a:solidFill>
                  <a:prstClr val="white"/>
                </a:solidFill>
                <a:effectLst>
                  <a:outerShdw blurRad="38100" dist="38100" dir="2700000" algn="tl">
                    <a:srgbClr val="C0C0C0"/>
                  </a:outerShdw>
                </a:effectLst>
                <a:latin typeface="Calibri" pitchFamily="34" charset="0"/>
                <a:cs typeface="Times New Roman" pitchFamily="18" charset="0"/>
              </a:rPr>
              <a:t>Officer: Chaplain (Colonel) Youn H. Kim</a:t>
            </a:r>
            <a:endParaRPr lang="en-US" dirty="0">
              <a:solidFill>
                <a:prstClr val="white"/>
              </a:solidFill>
              <a:effectLst>
                <a:outerShdw blurRad="38100" dist="38100" dir="2700000" algn="tl">
                  <a:srgbClr val="C0C0C0"/>
                </a:outerShdw>
              </a:effectLst>
              <a:latin typeface="Calibri" pitchFamily="34" charset="0"/>
              <a:cs typeface="Times New Roman" pitchFamily="18" charset="0"/>
            </a:endParaRPr>
          </a:p>
          <a:p>
            <a:pPr>
              <a:defRPr/>
            </a:pPr>
            <a:r>
              <a:rPr lang="en-US" dirty="0" smtClean="0">
                <a:solidFill>
                  <a:prstClr val="white"/>
                </a:solidFill>
                <a:effectLst>
                  <a:outerShdw blurRad="38100" dist="38100" dir="2700000" algn="tl">
                    <a:srgbClr val="C0C0C0"/>
                  </a:outerShdw>
                </a:effectLst>
                <a:latin typeface="Calibri" pitchFamily="34" charset="0"/>
                <a:cs typeface="Times New Roman" pitchFamily="18" charset="0"/>
              </a:rPr>
              <a:t>US ARMY Chaplain Retired, </a:t>
            </a:r>
            <a:r>
              <a:rPr lang="en-US" dirty="0">
                <a:solidFill>
                  <a:prstClr val="white"/>
                </a:solidFill>
                <a:effectLst>
                  <a:outerShdw blurRad="38100" dist="38100" dir="2700000" algn="tl">
                    <a:srgbClr val="C0C0C0"/>
                  </a:outerShdw>
                </a:effectLst>
                <a:latin typeface="Calibri" pitchFamily="34" charset="0"/>
                <a:cs typeface="Times New Roman" pitchFamily="18" charset="0"/>
              </a:rPr>
              <a:t>PRCC </a:t>
            </a:r>
            <a:r>
              <a:rPr lang="en-US" dirty="0" smtClean="0">
                <a:solidFill>
                  <a:prstClr val="white"/>
                </a:solidFill>
                <a:effectLst>
                  <a:outerShdw blurRad="38100" dist="38100" dir="2700000" algn="tl">
                    <a:srgbClr val="C0C0C0"/>
                  </a:outerShdw>
                </a:effectLst>
                <a:latin typeface="Calibri" pitchFamily="34" charset="0"/>
                <a:cs typeface="Times New Roman" pitchFamily="18" charset="0"/>
              </a:rPr>
              <a:t>Commissioner </a:t>
            </a:r>
          </a:p>
          <a:p>
            <a:pPr>
              <a:defRPr/>
            </a:pPr>
            <a:r>
              <a:rPr lang="en-US" dirty="0" smtClean="0">
                <a:solidFill>
                  <a:prstClr val="white"/>
                </a:solidFill>
                <a:effectLst>
                  <a:outerShdw blurRad="38100" dist="38100" dir="2700000" algn="tl">
                    <a:srgbClr val="C0C0C0"/>
                  </a:outerShdw>
                </a:effectLst>
                <a:latin typeface="Calibri" pitchFamily="34" charset="0"/>
                <a:cs typeface="Times New Roman" pitchFamily="18" charset="0"/>
              </a:rPr>
              <a:t>KAPC Military Ministry Committee Chairman </a:t>
            </a:r>
            <a:endParaRPr lang="en-US" dirty="0">
              <a:solidFill>
                <a:prstClr val="white"/>
              </a:solidFill>
              <a:effectLst>
                <a:outerShdw blurRad="38100" dist="38100" dir="2700000" algn="tl">
                  <a:srgbClr val="C0C0C0"/>
                </a:outerShdw>
              </a:effectLst>
              <a:latin typeface="Calibri" pitchFamily="34" charset="0"/>
              <a:cs typeface="Times New Roman" pitchFamily="18" charset="0"/>
            </a:endParaRPr>
          </a:p>
        </p:txBody>
      </p:sp>
      <p:sp>
        <p:nvSpPr>
          <p:cNvPr id="9" name="TextBox 8"/>
          <p:cNvSpPr txBox="1"/>
          <p:nvPr/>
        </p:nvSpPr>
        <p:spPr>
          <a:xfrm>
            <a:off x="6781800" y="6176963"/>
            <a:ext cx="1981200" cy="369332"/>
          </a:xfrm>
          <a:prstGeom prst="rect">
            <a:avLst/>
          </a:prstGeom>
          <a:noFill/>
        </p:spPr>
        <p:txBody>
          <a:bodyPr wrap="square" rtlCol="0">
            <a:spAutoFit/>
          </a:bodyPr>
          <a:lstStyle/>
          <a:p>
            <a:r>
              <a:rPr lang="en-US" dirty="0" smtClean="0">
                <a:solidFill>
                  <a:schemeClr val="bg1"/>
                </a:solidFill>
              </a:rPr>
              <a:t>As of  25 MAY 2016 </a:t>
            </a:r>
            <a:endParaRPr lang="en-US" dirty="0">
              <a:solidFill>
                <a:schemeClr val="bg1"/>
              </a:solidFill>
            </a:endParaRPr>
          </a:p>
        </p:txBody>
      </p:sp>
    </p:spTree>
    <p:extLst>
      <p:ext uri="{BB962C8B-B14F-4D97-AF65-F5344CB8AC3E}">
        <p14:creationId xmlns:p14="http://schemas.microsoft.com/office/powerpoint/2010/main" xmlns="" val="2455927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96019" y="258759"/>
            <a:ext cx="5257800" cy="914400"/>
          </a:xfrm>
        </p:spPr>
        <p:txBody>
          <a:bodyPr>
            <a:normAutofit/>
          </a:bodyPr>
          <a:lstStyle/>
          <a:p>
            <a:pPr algn="ctr"/>
            <a:r>
              <a:rPr lang="en-US" sz="3600" b="1" dirty="0" smtClean="0">
                <a:latin typeface="Arial" panose="020B0604020202020204" pitchFamily="34" charset="0"/>
                <a:cs typeface="Arial" panose="020B0604020202020204" pitchFamily="34" charset="0"/>
              </a:rPr>
              <a:t>Strategic Road Map</a:t>
            </a:r>
            <a:endParaRPr lang="en-US" sz="3600" b="1" dirty="0">
              <a:latin typeface="Arial" panose="020B0604020202020204" pitchFamily="34" charset="0"/>
              <a:cs typeface="Arial" panose="020B0604020202020204" pitchFamily="34" charset="0"/>
            </a:endParaRPr>
          </a:p>
        </p:txBody>
      </p:sp>
      <p:cxnSp>
        <p:nvCxnSpPr>
          <p:cNvPr id="5" name="Straight Arrow Connector 4"/>
          <p:cNvCxnSpPr/>
          <p:nvPr/>
        </p:nvCxnSpPr>
        <p:spPr>
          <a:xfrm flipV="1">
            <a:off x="1219200" y="1714472"/>
            <a:ext cx="7467600" cy="461012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669203" y="6210300"/>
            <a:ext cx="2445597"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HIS Ministry in Korea</a:t>
            </a:r>
            <a:endParaRPr lang="en-US" dirty="0"/>
          </a:p>
        </p:txBody>
      </p:sp>
      <p:sp>
        <p:nvSpPr>
          <p:cNvPr id="7" name="Text Placeholder 6"/>
          <p:cNvSpPr>
            <a:spLocks noGrp="1"/>
          </p:cNvSpPr>
          <p:nvPr>
            <p:ph type="body" idx="1"/>
          </p:nvPr>
        </p:nvSpPr>
        <p:spPr>
          <a:xfrm>
            <a:off x="5943600" y="3532651"/>
            <a:ext cx="2886242" cy="73454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normAutofit fontScale="92500"/>
          </a:bodyPr>
          <a:lstStyle/>
          <a:p>
            <a:pPr algn="ctr"/>
            <a:r>
              <a:rPr lang="en-US" dirty="0" smtClean="0"/>
              <a:t>HIS </a:t>
            </a:r>
            <a:r>
              <a:rPr lang="en-US" dirty="0"/>
              <a:t>Ministry Multiplies </a:t>
            </a:r>
            <a:r>
              <a:rPr lang="en-US" dirty="0" smtClean="0"/>
              <a:t>at </a:t>
            </a:r>
            <a:r>
              <a:rPr lang="en-US" dirty="0"/>
              <a:t>Home and Abroad</a:t>
            </a:r>
          </a:p>
        </p:txBody>
      </p:sp>
      <p:sp>
        <p:nvSpPr>
          <p:cNvPr id="8" name="TextBox 7"/>
          <p:cNvSpPr txBox="1"/>
          <p:nvPr/>
        </p:nvSpPr>
        <p:spPr>
          <a:xfrm>
            <a:off x="14394" y="5867400"/>
            <a:ext cx="1433406" cy="369332"/>
          </a:xfrm>
          <a:prstGeom prst="rect">
            <a:avLst/>
          </a:prstGeom>
          <a:noFill/>
        </p:spPr>
        <p:txBody>
          <a:bodyPr wrap="none" rtlCol="0">
            <a:spAutoFit/>
          </a:bodyPr>
          <a:lstStyle/>
          <a:p>
            <a:r>
              <a:rPr lang="en-US" dirty="0" smtClean="0"/>
              <a:t>15 April 2017</a:t>
            </a:r>
            <a:endParaRPr lang="en-US" dirty="0"/>
          </a:p>
        </p:txBody>
      </p:sp>
      <p:sp>
        <p:nvSpPr>
          <p:cNvPr id="9" name="TextBox 8"/>
          <p:cNvSpPr txBox="1"/>
          <p:nvPr/>
        </p:nvSpPr>
        <p:spPr>
          <a:xfrm>
            <a:off x="3657600" y="3429000"/>
            <a:ext cx="1716688" cy="369332"/>
          </a:xfrm>
          <a:prstGeom prst="rect">
            <a:avLst/>
          </a:prstGeom>
          <a:noFill/>
        </p:spPr>
        <p:txBody>
          <a:bodyPr wrap="none" rtlCol="0">
            <a:spAutoFit/>
          </a:bodyPr>
          <a:lstStyle/>
          <a:p>
            <a:r>
              <a:rPr lang="en-US" dirty="0" smtClean="0"/>
              <a:t>15 January 2020</a:t>
            </a:r>
            <a:endParaRPr lang="en-US" dirty="0"/>
          </a:p>
        </p:txBody>
      </p:sp>
      <p:sp>
        <p:nvSpPr>
          <p:cNvPr id="10" name="Rectangle 9"/>
          <p:cNvSpPr/>
          <p:nvPr/>
        </p:nvSpPr>
        <p:spPr>
          <a:xfrm>
            <a:off x="3429000" y="5143500"/>
            <a:ext cx="2257345"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HIS Ministry in Korea</a:t>
            </a:r>
            <a:endParaRPr lang="en-US" dirty="0"/>
          </a:p>
        </p:txBody>
      </p:sp>
      <p:sp>
        <p:nvSpPr>
          <p:cNvPr id="11" name="TextBox 10"/>
          <p:cNvSpPr txBox="1"/>
          <p:nvPr/>
        </p:nvSpPr>
        <p:spPr>
          <a:xfrm>
            <a:off x="990600" y="4831649"/>
            <a:ext cx="2082814" cy="369332"/>
          </a:xfrm>
          <a:prstGeom prst="rect">
            <a:avLst/>
          </a:prstGeom>
          <a:noFill/>
        </p:spPr>
        <p:txBody>
          <a:bodyPr wrap="none" rtlCol="0">
            <a:spAutoFit/>
          </a:bodyPr>
          <a:lstStyle/>
          <a:p>
            <a:r>
              <a:rPr lang="en-US" dirty="0" smtClean="0"/>
              <a:t>Three Times in 2018</a:t>
            </a:r>
            <a:endParaRPr lang="en-US" dirty="0"/>
          </a:p>
        </p:txBody>
      </p:sp>
      <p:sp>
        <p:nvSpPr>
          <p:cNvPr id="12" name="Rectangle 11"/>
          <p:cNvSpPr/>
          <p:nvPr/>
        </p:nvSpPr>
        <p:spPr>
          <a:xfrm>
            <a:off x="7086600" y="2895600"/>
            <a:ext cx="1676400" cy="2286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Reassessment</a:t>
            </a:r>
            <a:endParaRPr lang="en-US" dirty="0">
              <a:solidFill>
                <a:schemeClr val="tx1"/>
              </a:solidFill>
            </a:endParaRPr>
          </a:p>
        </p:txBody>
      </p:sp>
      <p:sp>
        <p:nvSpPr>
          <p:cNvPr id="13" name="Rectangle 12"/>
          <p:cNvSpPr/>
          <p:nvPr/>
        </p:nvSpPr>
        <p:spPr>
          <a:xfrm>
            <a:off x="4332907" y="1466836"/>
            <a:ext cx="4196640" cy="2286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rgbClr val="C00000"/>
                </a:solidFill>
              </a:rPr>
              <a:t>2030 &amp; Beyond </a:t>
            </a:r>
            <a:r>
              <a:rPr lang="en-US" dirty="0">
                <a:solidFill>
                  <a:srgbClr val="C00000"/>
                </a:solidFill>
              </a:rPr>
              <a:t>or </a:t>
            </a:r>
            <a:r>
              <a:rPr lang="en-US" dirty="0" smtClean="0">
                <a:solidFill>
                  <a:srgbClr val="C00000"/>
                </a:solidFill>
              </a:rPr>
              <a:t>Transfer of the Ministry</a:t>
            </a:r>
            <a:endParaRPr lang="en-US" dirty="0">
              <a:solidFill>
                <a:srgbClr val="C00000"/>
              </a:solidFill>
            </a:endParaRPr>
          </a:p>
        </p:txBody>
      </p:sp>
      <p:sp>
        <p:nvSpPr>
          <p:cNvPr id="14" name="TextBox 13"/>
          <p:cNvSpPr txBox="1"/>
          <p:nvPr/>
        </p:nvSpPr>
        <p:spPr>
          <a:xfrm>
            <a:off x="5334000" y="2514600"/>
            <a:ext cx="1478290" cy="369332"/>
          </a:xfrm>
          <a:prstGeom prst="rect">
            <a:avLst/>
          </a:prstGeom>
          <a:noFill/>
        </p:spPr>
        <p:txBody>
          <a:bodyPr wrap="none" rtlCol="0">
            <a:spAutoFit/>
          </a:bodyPr>
          <a:lstStyle/>
          <a:p>
            <a:r>
              <a:rPr lang="en-US" dirty="0" smtClean="0"/>
              <a:t> 15 June 2025</a:t>
            </a:r>
            <a:endParaRPr lang="en-US" dirty="0"/>
          </a:p>
        </p:txBody>
      </p:sp>
      <p:sp>
        <p:nvSpPr>
          <p:cNvPr id="15" name="TextBox 14"/>
          <p:cNvSpPr txBox="1"/>
          <p:nvPr/>
        </p:nvSpPr>
        <p:spPr>
          <a:xfrm>
            <a:off x="6172200" y="1714472"/>
            <a:ext cx="1965603" cy="369332"/>
          </a:xfrm>
          <a:prstGeom prst="rect">
            <a:avLst/>
          </a:prstGeom>
          <a:noFill/>
        </p:spPr>
        <p:txBody>
          <a:bodyPr wrap="none" rtlCol="0">
            <a:spAutoFit/>
          </a:bodyPr>
          <a:lstStyle/>
          <a:p>
            <a:r>
              <a:rPr lang="en-US" dirty="0" smtClean="0"/>
              <a:t>31 December 2030</a:t>
            </a:r>
            <a:endParaRPr lang="en-US" dirty="0"/>
          </a:p>
        </p:txBody>
      </p:sp>
      <p:sp>
        <p:nvSpPr>
          <p:cNvPr id="16" name="Rectangle 15"/>
          <p:cNvSpPr/>
          <p:nvPr/>
        </p:nvSpPr>
        <p:spPr>
          <a:xfrm>
            <a:off x="2514600" y="5685651"/>
            <a:ext cx="23622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HIS Ministry in Korea</a:t>
            </a:r>
            <a:endParaRPr lang="en-US" dirty="0"/>
          </a:p>
        </p:txBody>
      </p:sp>
      <p:sp>
        <p:nvSpPr>
          <p:cNvPr id="17" name="TextBox 16"/>
          <p:cNvSpPr txBox="1"/>
          <p:nvPr/>
        </p:nvSpPr>
        <p:spPr>
          <a:xfrm>
            <a:off x="304800" y="5334000"/>
            <a:ext cx="2026196" cy="369332"/>
          </a:xfrm>
          <a:prstGeom prst="rect">
            <a:avLst/>
          </a:prstGeom>
          <a:noFill/>
        </p:spPr>
        <p:txBody>
          <a:bodyPr wrap="none" rtlCol="0">
            <a:spAutoFit/>
          </a:bodyPr>
          <a:lstStyle/>
          <a:p>
            <a:r>
              <a:rPr lang="en-US" dirty="0" smtClean="0"/>
              <a:t>15 September 2017</a:t>
            </a:r>
            <a:endParaRPr lang="en-US" dirty="0"/>
          </a:p>
        </p:txBody>
      </p:sp>
      <p:sp>
        <p:nvSpPr>
          <p:cNvPr id="18" name="Rectangle 17"/>
          <p:cNvSpPr/>
          <p:nvPr/>
        </p:nvSpPr>
        <p:spPr>
          <a:xfrm>
            <a:off x="4508224" y="4461164"/>
            <a:ext cx="1740176" cy="26226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HIS Conference</a:t>
            </a:r>
            <a:endParaRPr lang="en-US" dirty="0">
              <a:solidFill>
                <a:schemeClr val="tx1"/>
              </a:solidFill>
            </a:endParaRPr>
          </a:p>
        </p:txBody>
      </p:sp>
      <p:sp>
        <p:nvSpPr>
          <p:cNvPr id="20" name="TextBox 19"/>
          <p:cNvSpPr txBox="1"/>
          <p:nvPr/>
        </p:nvSpPr>
        <p:spPr>
          <a:xfrm>
            <a:off x="2590800" y="4114800"/>
            <a:ext cx="1642437" cy="369332"/>
          </a:xfrm>
          <a:prstGeom prst="rect">
            <a:avLst/>
          </a:prstGeom>
          <a:noFill/>
        </p:spPr>
        <p:txBody>
          <a:bodyPr wrap="none" rtlCol="0">
            <a:spAutoFit/>
          </a:bodyPr>
          <a:lstStyle/>
          <a:p>
            <a:r>
              <a:rPr lang="en-US" dirty="0" smtClean="0"/>
              <a:t>15 August 2019</a:t>
            </a:r>
            <a:endParaRPr lang="en-US" dirty="0"/>
          </a:p>
        </p:txBody>
      </p:sp>
      <p:pic>
        <p:nvPicPr>
          <p:cNvPr id="21" name="Picture 10" descr="world-3a1"/>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33400" y="1524000"/>
            <a:ext cx="1746775" cy="15119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 name="Picture 11" descr="world-3c1"/>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209800" y="1524000"/>
            <a:ext cx="1716633" cy="15119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 name="Picture 12" descr="world-3b1"/>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307695" y="2743200"/>
            <a:ext cx="1816505" cy="14855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4" name="5-Point Star 23"/>
          <p:cNvSpPr/>
          <p:nvPr/>
        </p:nvSpPr>
        <p:spPr>
          <a:xfrm>
            <a:off x="5431186" y="35052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5-Point Star 24"/>
          <p:cNvSpPr/>
          <p:nvPr/>
        </p:nvSpPr>
        <p:spPr>
          <a:xfrm>
            <a:off x="8098186" y="18288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5-Point Star 25"/>
          <p:cNvSpPr/>
          <p:nvPr/>
        </p:nvSpPr>
        <p:spPr>
          <a:xfrm>
            <a:off x="6781800" y="26670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5-Point Star 26"/>
          <p:cNvSpPr/>
          <p:nvPr/>
        </p:nvSpPr>
        <p:spPr>
          <a:xfrm>
            <a:off x="4191000" y="42672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3048000" y="49530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2286000" y="54102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5-Point Star 29"/>
          <p:cNvSpPr/>
          <p:nvPr/>
        </p:nvSpPr>
        <p:spPr>
          <a:xfrm>
            <a:off x="1371600" y="60198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8092053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828800" y="457200"/>
            <a:ext cx="4405312" cy="990600"/>
          </a:xfrm>
        </p:spPr>
        <p:txBody>
          <a:bodyPr>
            <a:normAutofit/>
          </a:bodyPr>
          <a:lstStyle/>
          <a:p>
            <a:pPr algn="ctr"/>
            <a:r>
              <a:rPr lang="en-US" sz="3600" b="1" dirty="0" smtClean="0">
                <a:latin typeface="Arial" panose="020B0604020202020204" pitchFamily="34" charset="0"/>
                <a:cs typeface="Arial" panose="020B0604020202020204" pitchFamily="34" charset="0"/>
              </a:rPr>
              <a:t>Way Ahead</a:t>
            </a:r>
            <a:endParaRPr lang="en-US" sz="3600" b="1" dirty="0">
              <a:latin typeface="Arial" panose="020B0604020202020204" pitchFamily="34" charset="0"/>
              <a:cs typeface="Arial" panose="020B0604020202020204" pitchFamily="34" charset="0"/>
            </a:endParaRPr>
          </a:p>
        </p:txBody>
      </p:sp>
      <p:sp>
        <p:nvSpPr>
          <p:cNvPr id="6" name="Rectangle 5"/>
          <p:cNvSpPr/>
          <p:nvPr/>
        </p:nvSpPr>
        <p:spPr>
          <a:xfrm>
            <a:off x="381001" y="1981200"/>
            <a:ext cx="8153400" cy="2693045"/>
          </a:xfrm>
          <a:prstGeom prst="rect">
            <a:avLst/>
          </a:prstGeom>
          <a:noFill/>
        </p:spPr>
        <p:txBody>
          <a:bodyPr wrap="square">
            <a:spAutoFit/>
          </a:bodyPr>
          <a:lstStyle/>
          <a:p>
            <a:pPr marL="119063" lvl="0" indent="-119063" fontAlgn="base">
              <a:spcBef>
                <a:spcPts val="600"/>
              </a:spcBef>
              <a:spcAft>
                <a:spcPct val="0"/>
              </a:spcAft>
              <a:buFont typeface="Arial" pitchFamily="34" charset="0"/>
              <a:buChar char="•"/>
              <a:defRPr/>
            </a:pPr>
            <a:r>
              <a:rPr lang="en-US" sz="2400" dirty="0" smtClean="0"/>
              <a:t> Collective input with focus on the future (2025 &amp; Beyond)</a:t>
            </a:r>
          </a:p>
          <a:p>
            <a:pPr marL="119063" indent="-119063" fontAlgn="base">
              <a:spcBef>
                <a:spcPts val="600"/>
              </a:spcBef>
              <a:spcAft>
                <a:spcPct val="0"/>
              </a:spcAft>
              <a:buFont typeface="Arial" pitchFamily="34" charset="0"/>
              <a:buChar char="•"/>
              <a:defRPr/>
            </a:pPr>
            <a:r>
              <a:rPr lang="en-US" sz="2400" dirty="0" smtClean="0"/>
              <a:t> Maximize what we have and consolidate where possible</a:t>
            </a:r>
          </a:p>
          <a:p>
            <a:pPr marL="119063" indent="-119063" fontAlgn="base">
              <a:spcBef>
                <a:spcPts val="600"/>
              </a:spcBef>
              <a:spcAft>
                <a:spcPct val="0"/>
              </a:spcAft>
              <a:buFont typeface="Arial" pitchFamily="34" charset="0"/>
              <a:buChar char="•"/>
              <a:defRPr/>
            </a:pPr>
            <a:r>
              <a:rPr lang="en-US" sz="2400" dirty="0" smtClean="0"/>
              <a:t> Continue to look for ways to “Develop HIS MINISTRY”</a:t>
            </a:r>
          </a:p>
          <a:p>
            <a:pPr marL="119063" indent="-119063" fontAlgn="base">
              <a:spcBef>
                <a:spcPts val="600"/>
              </a:spcBef>
              <a:spcAft>
                <a:spcPct val="0"/>
              </a:spcAft>
              <a:buFont typeface="Arial" pitchFamily="34" charset="0"/>
              <a:buChar char="•"/>
              <a:defRPr/>
            </a:pPr>
            <a:r>
              <a:rPr lang="en-US" sz="2400" dirty="0" smtClean="0"/>
              <a:t> Sustain and improve MINISTRY while maintaining high quality </a:t>
            </a:r>
          </a:p>
          <a:p>
            <a:pPr fontAlgn="base">
              <a:spcBef>
                <a:spcPts val="600"/>
              </a:spcBef>
              <a:spcAft>
                <a:spcPct val="0"/>
              </a:spcAft>
              <a:defRPr/>
            </a:pPr>
            <a:r>
              <a:rPr lang="en-US" sz="2400" dirty="0"/>
              <a:t> </a:t>
            </a:r>
            <a:r>
              <a:rPr lang="en-US" sz="2400" dirty="0" smtClean="0"/>
              <a:t>  OUTREACH programs</a:t>
            </a:r>
          </a:p>
          <a:p>
            <a:pPr marL="119063" indent="-119063" fontAlgn="base">
              <a:spcBef>
                <a:spcPts val="600"/>
              </a:spcBef>
              <a:spcAft>
                <a:spcPct val="0"/>
              </a:spcAft>
              <a:buFont typeface="Arial" pitchFamily="34" charset="0"/>
              <a:buChar char="•"/>
              <a:defRPr/>
            </a:pPr>
            <a:r>
              <a:rPr lang="en-US" sz="2400" dirty="0" smtClean="0"/>
              <a:t> Organized and deliberate membership in U.S. and abroad</a:t>
            </a:r>
          </a:p>
        </p:txBody>
      </p:sp>
    </p:spTree>
    <p:extLst>
      <p:ext uri="{BB962C8B-B14F-4D97-AF65-F5344CB8AC3E}">
        <p14:creationId xmlns:p14="http://schemas.microsoft.com/office/powerpoint/2010/main" xmlns="" val="34686591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4600" y="533400"/>
            <a:ext cx="3871912" cy="990600"/>
          </a:xfrm>
        </p:spPr>
        <p:txBody>
          <a:bodyPr>
            <a:normAutofit/>
          </a:bodyPr>
          <a:lstStyle/>
          <a:p>
            <a:pPr algn="ctr"/>
            <a:r>
              <a:rPr lang="en-US" sz="3600" b="1" dirty="0" smtClean="0">
                <a:latin typeface="Arial" panose="020B0604020202020204" pitchFamily="34" charset="0"/>
                <a:cs typeface="Arial" panose="020B0604020202020204" pitchFamily="34" charset="0"/>
              </a:rPr>
              <a:t>Acronyms</a:t>
            </a:r>
            <a:endParaRPr lang="en-US" sz="3600" b="1" dirty="0">
              <a:latin typeface="Arial" panose="020B0604020202020204" pitchFamily="34" charset="0"/>
              <a:cs typeface="Arial" panose="020B0604020202020204" pitchFamily="34" charset="0"/>
            </a:endParaRPr>
          </a:p>
        </p:txBody>
      </p:sp>
      <p:sp>
        <p:nvSpPr>
          <p:cNvPr id="6" name="Rectangle 5"/>
          <p:cNvSpPr/>
          <p:nvPr/>
        </p:nvSpPr>
        <p:spPr>
          <a:xfrm>
            <a:off x="1447800" y="1828800"/>
            <a:ext cx="6629400" cy="4524315"/>
          </a:xfrm>
          <a:prstGeom prst="rect">
            <a:avLst/>
          </a:prstGeom>
          <a:noFill/>
        </p:spPr>
        <p:txBody>
          <a:bodyPr wrap="square">
            <a:spAutoFit/>
          </a:bodyPr>
          <a:lstStyle/>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PRCC</a:t>
            </a:r>
            <a:r>
              <a:rPr lang="en-US" b="1" dirty="0" smtClean="0">
                <a:latin typeface="Arial" panose="020B0604020202020204" pitchFamily="34" charset="0"/>
                <a:cs typeface="Arial" panose="020B0604020202020204" pitchFamily="34" charset="0"/>
              </a:rPr>
              <a:t> – Presbyterian and Reformed Commission on Chaplains and Military Personnel (Chaplains Endorsing Agency for</a:t>
            </a:r>
            <a:r>
              <a:rPr lang="en-US" b="1" dirty="0">
                <a:latin typeface="Arial" panose="020B0604020202020204" pitchFamily="34" charset="0"/>
                <a:cs typeface="Arial" panose="020B0604020202020204" pitchFamily="34" charset="0"/>
              </a:rPr>
              <a:t> 7 </a:t>
            </a:r>
            <a:r>
              <a:rPr lang="en-US" b="1" dirty="0" smtClean="0">
                <a:latin typeface="Arial" panose="020B0604020202020204" pitchFamily="34" charset="0"/>
                <a:cs typeface="Arial" panose="020B0604020202020204" pitchFamily="34" charset="0"/>
              </a:rPr>
              <a:t>denominations, such as Presbyterian Church in America (PCA), Korean American Presbyterian Church (KAPC), Orthodox Presbyterian Church (OPC), etc.)</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KAPC</a:t>
            </a:r>
            <a:r>
              <a:rPr lang="en-US" b="1" dirty="0" smtClean="0">
                <a:latin typeface="Arial" panose="020B0604020202020204" pitchFamily="34" charset="0"/>
                <a:cs typeface="Arial" panose="020B0604020202020204" pitchFamily="34" charset="0"/>
              </a:rPr>
              <a:t> – Korean American Presbyterian Church</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CPA</a:t>
            </a:r>
            <a:r>
              <a:rPr lang="en-US" b="1" dirty="0" smtClean="0">
                <a:latin typeface="Arial" panose="020B0604020202020204" pitchFamily="34" charset="0"/>
                <a:cs typeface="Arial" panose="020B0604020202020204" pitchFamily="34" charset="0"/>
              </a:rPr>
              <a:t> – Certified Public Accountant</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3Ts</a:t>
            </a:r>
            <a:r>
              <a:rPr lang="en-US" b="1" dirty="0" smtClean="0">
                <a:latin typeface="Arial" panose="020B0604020202020204" pitchFamily="34" charset="0"/>
                <a:cs typeface="Arial" panose="020B0604020202020204" pitchFamily="34" charset="0"/>
              </a:rPr>
              <a:t> – Time, Talents and Treasures</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3Cs</a:t>
            </a:r>
            <a:r>
              <a:rPr lang="en-US" b="1" dirty="0" smtClean="0">
                <a:latin typeface="Arial" panose="020B0604020202020204" pitchFamily="34" charset="0"/>
                <a:cs typeface="Arial" panose="020B0604020202020204" pitchFamily="34" charset="0"/>
              </a:rPr>
              <a:t> – Communication, Coordination and Collaboration</a:t>
            </a:r>
            <a:endParaRPr lang="en-US" dirty="0" smtClean="0"/>
          </a:p>
          <a:p>
            <a:pPr marL="119063" lvl="0" indent="-119063" fontAlgn="base">
              <a:spcBef>
                <a:spcPts val="600"/>
              </a:spcBef>
              <a:spcAft>
                <a:spcPct val="0"/>
              </a:spcAft>
              <a:buFont typeface="Arial" pitchFamily="34" charset="0"/>
              <a:buChar char="•"/>
              <a:defRPr/>
            </a:pPr>
            <a:endParaRPr lang="en-US" sz="2400" dirty="0" smtClean="0"/>
          </a:p>
          <a:p>
            <a:pPr marL="119063" lvl="0" indent="-119063" fontAlgn="base">
              <a:spcBef>
                <a:spcPts val="600"/>
              </a:spcBef>
              <a:spcAft>
                <a:spcPct val="0"/>
              </a:spcAft>
              <a:buFont typeface="Arial" pitchFamily="34" charset="0"/>
              <a:buChar char="•"/>
              <a:defRPr/>
            </a:pPr>
            <a:endParaRPr lang="en-US" sz="2400" dirty="0" smtClean="0"/>
          </a:p>
        </p:txBody>
      </p:sp>
    </p:spTree>
    <p:extLst>
      <p:ext uri="{BB962C8B-B14F-4D97-AF65-F5344CB8AC3E}">
        <p14:creationId xmlns:p14="http://schemas.microsoft.com/office/powerpoint/2010/main" xmlns="" val="33185374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72707" name="Text Box 3"/>
          <p:cNvSpPr txBox="1">
            <a:spLocks noChangeArrowheads="1"/>
          </p:cNvSpPr>
          <p:nvPr/>
        </p:nvSpPr>
        <p:spPr bwMode="auto">
          <a:xfrm>
            <a:off x="0" y="1219200"/>
            <a:ext cx="9144000" cy="823913"/>
          </a:xfrm>
          <a:prstGeom prst="rect">
            <a:avLst/>
          </a:prstGeom>
          <a:noFill/>
          <a:ln w="9525">
            <a:noFill/>
            <a:miter lim="800000"/>
            <a:headEnd/>
            <a:tailEnd/>
          </a:ln>
          <a:effectLst>
            <a:outerShdw dist="71842" dir="2700000" algn="ctr" rotWithShape="0">
              <a:srgbClr val="FF6600"/>
            </a:outerShdw>
          </a:effectLst>
        </p:spPr>
        <p:txBody>
          <a:bodyPr>
            <a:spAutoFit/>
          </a:bodyPr>
          <a:lstStyle/>
          <a:p>
            <a:pPr eaLnBrk="0" hangingPunct="0">
              <a:spcBef>
                <a:spcPct val="50000"/>
              </a:spcBef>
              <a:defRPr/>
            </a:pPr>
            <a:r>
              <a:rPr lang="en-US" sz="4800" dirty="0">
                <a:solidFill>
                  <a:srgbClr val="FF6600"/>
                </a:solidFill>
              </a:rPr>
              <a:t>     </a:t>
            </a:r>
            <a:r>
              <a:rPr lang="en-US" sz="4800" dirty="0">
                <a:solidFill>
                  <a:schemeClr val="bg1"/>
                </a:solidFill>
              </a:rPr>
              <a:t>We Can Get There From Here</a:t>
            </a:r>
          </a:p>
        </p:txBody>
      </p:sp>
    </p:spTree>
    <p:extLst>
      <p:ext uri="{BB962C8B-B14F-4D97-AF65-F5344CB8AC3E}">
        <p14:creationId xmlns:p14="http://schemas.microsoft.com/office/powerpoint/2010/main" xmlns="" val="31545461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67000" y="609600"/>
            <a:ext cx="4270772" cy="609600"/>
          </a:xfrm>
        </p:spPr>
        <p:txBody>
          <a:bodyPr>
            <a:normAutofit/>
          </a:bodyPr>
          <a:lstStyle/>
          <a:p>
            <a:pPr algn="ctr"/>
            <a:r>
              <a:rPr lang="en-US" sz="3200" b="1" dirty="0" smtClean="0">
                <a:latin typeface="Arial" panose="020B0604020202020204" pitchFamily="34" charset="0"/>
                <a:cs typeface="Arial" panose="020B0604020202020204" pitchFamily="34" charset="0"/>
              </a:rPr>
              <a:t>Registration Form</a:t>
            </a:r>
            <a:endParaRPr lang="en-US" sz="3200" b="1" dirty="0">
              <a:latin typeface="Arial" panose="020B0604020202020204" pitchFamily="34" charset="0"/>
              <a:cs typeface="Arial" panose="020B0604020202020204" pitchFamily="34" charset="0"/>
            </a:endParaRPr>
          </a:p>
        </p:txBody>
      </p:sp>
      <p:sp>
        <p:nvSpPr>
          <p:cNvPr id="6" name="Rectangle 5"/>
          <p:cNvSpPr/>
          <p:nvPr/>
        </p:nvSpPr>
        <p:spPr>
          <a:xfrm>
            <a:off x="1981200" y="1371600"/>
            <a:ext cx="5531643" cy="1354217"/>
          </a:xfrm>
          <a:prstGeom prst="rect">
            <a:avLst/>
          </a:prstGeom>
          <a:noFill/>
        </p:spPr>
        <p:txBody>
          <a:bodyPr wrap="square">
            <a:spAutoFit/>
          </a:bodyPr>
          <a:lstStyle/>
          <a:p>
            <a:pPr lvl="0" fontAlgn="base">
              <a:spcBef>
                <a:spcPts val="600"/>
              </a:spcBef>
              <a:spcAft>
                <a:spcPct val="0"/>
              </a:spcAft>
              <a:defRPr/>
            </a:pPr>
            <a:endParaRPr lang="en-US" sz="2400" dirty="0" smtClean="0"/>
          </a:p>
          <a:p>
            <a:pPr marL="119063" lvl="0" indent="-119063" fontAlgn="base">
              <a:spcBef>
                <a:spcPts val="600"/>
              </a:spcBef>
              <a:spcAft>
                <a:spcPct val="0"/>
              </a:spcAft>
              <a:buFont typeface="Arial" pitchFamily="34" charset="0"/>
              <a:buChar char="•"/>
              <a:defRPr/>
            </a:pPr>
            <a:endParaRPr lang="en-US" sz="2400" dirty="0" smtClean="0"/>
          </a:p>
          <a:p>
            <a:pPr marL="119063" lvl="0" indent="-119063" fontAlgn="base">
              <a:spcBef>
                <a:spcPts val="600"/>
              </a:spcBef>
              <a:spcAft>
                <a:spcPct val="0"/>
              </a:spcAft>
              <a:buFont typeface="Arial" pitchFamily="34" charset="0"/>
              <a:buChar char="•"/>
              <a:defRPr/>
            </a:pPr>
            <a:endParaRPr lang="en-US" sz="2400" dirty="0" smtClean="0"/>
          </a:p>
        </p:txBody>
      </p:sp>
      <p:graphicFrame>
        <p:nvGraphicFramePr>
          <p:cNvPr id="4" name="Table 3"/>
          <p:cNvGraphicFramePr>
            <a:graphicFrameLocks noGrp="1"/>
          </p:cNvGraphicFramePr>
          <p:nvPr>
            <p:extLst>
              <p:ext uri="{D42A27DB-BD31-4B8C-83A1-F6EECF244321}">
                <p14:modId xmlns:p14="http://schemas.microsoft.com/office/powerpoint/2010/main" xmlns="" val="2813568891"/>
              </p:ext>
            </p:extLst>
          </p:nvPr>
        </p:nvGraphicFramePr>
        <p:xfrm>
          <a:off x="1524000" y="1396999"/>
          <a:ext cx="6324600" cy="5222875"/>
        </p:xfrm>
        <a:graphic>
          <a:graphicData uri="http://schemas.openxmlformats.org/drawingml/2006/table">
            <a:tbl>
              <a:tblPr firstRow="1" bandRow="1">
                <a:tableStyleId>{5C22544A-7EE6-4342-B048-85BDC9FD1C3A}</a:tableStyleId>
              </a:tblPr>
              <a:tblGrid>
                <a:gridCol w="6324600"/>
              </a:tblGrid>
              <a:tr h="5222875">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TextBox 4"/>
          <p:cNvSpPr txBox="1"/>
          <p:nvPr/>
        </p:nvSpPr>
        <p:spPr>
          <a:xfrm>
            <a:off x="1678732" y="1500057"/>
            <a:ext cx="6015136" cy="5201424"/>
          </a:xfrm>
          <a:prstGeom prst="rect">
            <a:avLst/>
          </a:prstGeom>
          <a:noFill/>
        </p:spPr>
        <p:txBody>
          <a:bodyPr wrap="square" rtlCol="0">
            <a:spAutoFit/>
          </a:bodyPr>
          <a:lstStyle/>
          <a:p>
            <a:endParaRPr lang="en-US" sz="1200" b="1" dirty="0" smtClean="0"/>
          </a:p>
          <a:p>
            <a:r>
              <a:rPr lang="en-US" sz="1200" b="1" dirty="0" smtClean="0"/>
              <a:t>NAME_______________________________________________ Male (      )  Female (      )</a:t>
            </a:r>
          </a:p>
          <a:p>
            <a:r>
              <a:rPr lang="en-US" sz="1100" b="1" dirty="0" smtClean="0"/>
              <a:t>   Mr. Mrs. Ms. Miss, Dr. (PhD, </a:t>
            </a:r>
            <a:r>
              <a:rPr lang="en-US" sz="1100" b="1" dirty="0" err="1" smtClean="0"/>
              <a:t>DMin</a:t>
            </a:r>
            <a:r>
              <a:rPr lang="en-US" sz="1100" b="1" dirty="0" smtClean="0"/>
              <a:t>, </a:t>
            </a:r>
            <a:r>
              <a:rPr lang="en-US" sz="1100" b="1" dirty="0" err="1" smtClean="0"/>
              <a:t>EdD</a:t>
            </a:r>
            <a:r>
              <a:rPr lang="en-US" sz="1100" b="1" dirty="0" smtClean="0"/>
              <a:t>, DD, MD), </a:t>
            </a:r>
            <a:r>
              <a:rPr lang="en-US" sz="1100" b="1" dirty="0" err="1" smtClean="0"/>
              <a:t>MDiv</a:t>
            </a:r>
            <a:r>
              <a:rPr lang="en-US" sz="1100" b="1" dirty="0" smtClean="0"/>
              <a:t>, </a:t>
            </a:r>
            <a:r>
              <a:rPr lang="en-US" sz="1100" b="1" dirty="0" err="1" smtClean="0"/>
              <a:t>ThM</a:t>
            </a:r>
            <a:r>
              <a:rPr lang="en-US" sz="1100" b="1" dirty="0" smtClean="0"/>
              <a:t>,, STM, Rev. CH(Rank), JNDS, Elder,</a:t>
            </a:r>
          </a:p>
          <a:p>
            <a:r>
              <a:rPr lang="en-US" sz="1100" b="1" dirty="0"/>
              <a:t> </a:t>
            </a:r>
            <a:r>
              <a:rPr lang="en-US" sz="1100" b="1" dirty="0" smtClean="0"/>
              <a:t>  </a:t>
            </a:r>
            <a:r>
              <a:rPr lang="en-US" sz="1100" b="1" dirty="0" err="1" smtClean="0"/>
              <a:t>KwonSa</a:t>
            </a:r>
            <a:r>
              <a:rPr lang="en-US" sz="1100" b="1" dirty="0" smtClean="0"/>
              <a:t>, Deacon, Other (Circle all if applicable)</a:t>
            </a:r>
          </a:p>
          <a:p>
            <a:endParaRPr lang="en-US" sz="1100" b="1" dirty="0"/>
          </a:p>
          <a:p>
            <a:r>
              <a:rPr lang="en-US" sz="1100" b="1" dirty="0" smtClean="0"/>
              <a:t>ADDRESS_________________________________________________________________________</a:t>
            </a:r>
          </a:p>
          <a:p>
            <a:endParaRPr lang="en-US" sz="1100" b="1" dirty="0"/>
          </a:p>
          <a:p>
            <a:r>
              <a:rPr lang="en-US" sz="1100" b="1" dirty="0" smtClean="0"/>
              <a:t>PHONE NUMBER(S)________________________________________________________________</a:t>
            </a:r>
          </a:p>
          <a:p>
            <a:endParaRPr lang="en-US" sz="1100" b="1" dirty="0"/>
          </a:p>
          <a:p>
            <a:r>
              <a:rPr lang="en-US" sz="1100" b="1" dirty="0" smtClean="0"/>
              <a:t>EMAIL ADDRESS___________________________________________________________________</a:t>
            </a:r>
          </a:p>
          <a:p>
            <a:endParaRPr lang="en-US" sz="1100" b="1" dirty="0"/>
          </a:p>
          <a:p>
            <a:r>
              <a:rPr lang="en-US" sz="1100" b="1" dirty="0" smtClean="0"/>
              <a:t>AFFILIATION CHURCH___________________________________________________(If applicable)</a:t>
            </a:r>
          </a:p>
          <a:p>
            <a:endParaRPr lang="en-US" sz="1100" b="1" dirty="0"/>
          </a:p>
          <a:p>
            <a:r>
              <a:rPr lang="en-US" sz="1100" b="1" dirty="0" smtClean="0"/>
              <a:t>AFFLIATION MISSION GROUP_____________________________________________(If applicable)</a:t>
            </a:r>
          </a:p>
          <a:p>
            <a:endParaRPr lang="en-US" sz="1100" b="1" dirty="0"/>
          </a:p>
          <a:p>
            <a:r>
              <a:rPr lang="en-US" sz="1100" b="1" dirty="0" smtClean="0"/>
              <a:t>HOW LONG BELIEVING GOD (BEING CHRISTIAN): </a:t>
            </a:r>
            <a:r>
              <a:rPr lang="en-US" sz="1100" b="1" dirty="0" err="1" smtClean="0"/>
              <a:t>Approx</a:t>
            </a:r>
            <a:r>
              <a:rPr lang="en-US" sz="1100" b="1" dirty="0" smtClean="0"/>
              <a:t>.________YEARS (If applicable)</a:t>
            </a:r>
          </a:p>
          <a:p>
            <a:endParaRPr lang="en-US" sz="1100" b="1" dirty="0"/>
          </a:p>
          <a:p>
            <a:r>
              <a:rPr lang="en-US" sz="1100" b="1" dirty="0" smtClean="0"/>
              <a:t>HIS MINISTRY:  -INTERESTED  (         )      -COMMITTED  (        )</a:t>
            </a:r>
          </a:p>
          <a:p>
            <a:endParaRPr lang="en-US" sz="1100" b="1" dirty="0"/>
          </a:p>
          <a:p>
            <a:r>
              <a:rPr lang="en-US" sz="1100" b="1" dirty="0" smtClean="0"/>
              <a:t>MEMBERSHIP:  -WARRIOR (TRUST) MEMBER  (         )     -FRONTLINE (PARTNER) MEMBER  (        )</a:t>
            </a:r>
          </a:p>
          <a:p>
            <a:endParaRPr lang="en-US" sz="1100" b="1" dirty="0" smtClean="0"/>
          </a:p>
          <a:p>
            <a:endParaRPr lang="en-US" sz="1100" b="1" dirty="0"/>
          </a:p>
          <a:p>
            <a:r>
              <a:rPr lang="en-US" sz="1100" b="1" dirty="0" smtClean="0"/>
              <a:t>NAME (PRINT)__________________________     SIGNATURE____________________________</a:t>
            </a:r>
          </a:p>
          <a:p>
            <a:endParaRPr lang="en-US" sz="1100" b="1" dirty="0" smtClean="0"/>
          </a:p>
          <a:p>
            <a:r>
              <a:rPr lang="en-US" sz="1100" b="1" dirty="0" smtClean="0"/>
              <a:t>DATE____________________________      LOCATION__________________________________</a:t>
            </a:r>
          </a:p>
          <a:p>
            <a:endParaRPr lang="en-US" sz="1100" b="1" dirty="0"/>
          </a:p>
          <a:p>
            <a:r>
              <a:rPr lang="en-US" sz="1100" b="1" dirty="0" smtClean="0"/>
              <a:t>WITNESS(</a:t>
            </a:r>
            <a:r>
              <a:rPr lang="en-US" sz="1100" b="1" dirty="0" err="1" smtClean="0"/>
              <a:t>es</a:t>
            </a:r>
            <a:r>
              <a:rPr lang="en-US" sz="1100" b="1" dirty="0" smtClean="0"/>
              <a:t>)___________________________________________________________________</a:t>
            </a:r>
          </a:p>
          <a:p>
            <a:endParaRPr lang="en-US" sz="1100" dirty="0"/>
          </a:p>
          <a:p>
            <a:endParaRPr lang="en-US" sz="1100" dirty="0" smtClean="0"/>
          </a:p>
          <a:p>
            <a:r>
              <a:rPr lang="en-US" sz="1100" i="1" dirty="0" smtClean="0"/>
              <a:t>HIS MINISTRY FORM 1-1</a:t>
            </a:r>
            <a:endParaRPr lang="en-US" sz="1100" i="1" dirty="0"/>
          </a:p>
        </p:txBody>
      </p:sp>
    </p:spTree>
    <p:extLst>
      <p:ext uri="{BB962C8B-B14F-4D97-AF65-F5344CB8AC3E}">
        <p14:creationId xmlns:p14="http://schemas.microsoft.com/office/powerpoint/2010/main" xmlns="" val="3562670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33600" y="457200"/>
            <a:ext cx="4270772" cy="914400"/>
          </a:xfrm>
        </p:spPr>
        <p:txBody>
          <a:bodyPr>
            <a:normAutofit/>
          </a:bodyPr>
          <a:lstStyle/>
          <a:p>
            <a:pPr algn="ctr"/>
            <a:r>
              <a:rPr lang="en-US" sz="3600" b="1" dirty="0" smtClean="0">
                <a:latin typeface="Arial" panose="020B0604020202020204" pitchFamily="34" charset="0"/>
                <a:cs typeface="Arial" panose="020B0604020202020204" pitchFamily="34" charset="0"/>
              </a:rPr>
              <a:t>Agenda</a:t>
            </a:r>
            <a:endParaRPr lang="en-US" sz="3600" b="1" dirty="0">
              <a:latin typeface="Arial" panose="020B0604020202020204" pitchFamily="34" charset="0"/>
              <a:cs typeface="Arial" panose="020B0604020202020204" pitchFamily="34" charset="0"/>
            </a:endParaRPr>
          </a:p>
        </p:txBody>
      </p:sp>
      <p:sp>
        <p:nvSpPr>
          <p:cNvPr id="6" name="Rectangle 5"/>
          <p:cNvSpPr/>
          <p:nvPr/>
        </p:nvSpPr>
        <p:spPr>
          <a:xfrm>
            <a:off x="1981200" y="1752600"/>
            <a:ext cx="5531643" cy="5370701"/>
          </a:xfrm>
          <a:prstGeom prst="rect">
            <a:avLst/>
          </a:prstGeom>
          <a:noFill/>
        </p:spPr>
        <p:txBody>
          <a:bodyPr wrap="square">
            <a:spAutoFit/>
          </a:bodyPr>
          <a:lstStyle/>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HIS Ministry LOGO &amp; VISION</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HIS Ministry Planning Overview</a:t>
            </a:r>
          </a:p>
          <a:p>
            <a:pPr marL="119063"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Required</a:t>
            </a:r>
            <a:r>
              <a:rPr lang="en-US" sz="2400" b="1" dirty="0">
                <a:latin typeface="Arial" panose="020B0604020202020204" pitchFamily="34" charset="0"/>
                <a:cs typeface="Arial" panose="020B0604020202020204" pitchFamily="34" charset="0"/>
              </a:rPr>
              <a:t> Resources</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Projected Ministries</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Ministries in Korea</a:t>
            </a:r>
          </a:p>
          <a:p>
            <a:pPr marL="119063" indent="-119063" fontAlgn="base">
              <a:spcBef>
                <a:spcPts val="600"/>
              </a:spcBef>
              <a:spcAft>
                <a:spcPct val="0"/>
              </a:spcAft>
              <a:buFont typeface="Arial" pitchFamily="34" charset="0"/>
              <a:buChar char="•"/>
              <a:defRPr/>
            </a:pPr>
            <a:r>
              <a:rPr lang="en-US" sz="2400" b="1" dirty="0">
                <a:latin typeface="Arial" panose="020B0604020202020204" pitchFamily="34" charset="0"/>
                <a:cs typeface="Arial" panose="020B0604020202020204" pitchFamily="34" charset="0"/>
              </a:rPr>
              <a:t>Bylaws Overview (Articles </a:t>
            </a:r>
            <a:r>
              <a:rPr lang="en-US" sz="2400" b="1" dirty="0" smtClean="0">
                <a:latin typeface="Arial" panose="020B0604020202020204" pitchFamily="34" charset="0"/>
                <a:cs typeface="Arial" panose="020B0604020202020204" pitchFamily="34" charset="0"/>
              </a:rPr>
              <a:t>I-XI)</a:t>
            </a:r>
          </a:p>
          <a:p>
            <a:pPr marL="119063" lvl="0"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Strategic </a:t>
            </a:r>
            <a:r>
              <a:rPr lang="en-US" sz="2400" b="1" dirty="0">
                <a:latin typeface="Arial" panose="020B0604020202020204" pitchFamily="34" charset="0"/>
                <a:cs typeface="Arial" panose="020B0604020202020204" pitchFamily="34" charset="0"/>
              </a:rPr>
              <a:t>Roads Map</a:t>
            </a:r>
          </a:p>
          <a:p>
            <a:pPr marL="119063" lvl="0" indent="-119063" fontAlgn="base">
              <a:spcBef>
                <a:spcPts val="600"/>
              </a:spcBef>
              <a:spcAft>
                <a:spcPct val="0"/>
              </a:spcAft>
              <a:buFont typeface="Arial" pitchFamily="34" charset="0"/>
              <a:buChar char="•"/>
              <a:defRPr/>
            </a:pPr>
            <a:r>
              <a:rPr lang="en-US" sz="2400" b="1" dirty="0">
                <a:latin typeface="Arial" panose="020B0604020202020204" pitchFamily="34" charset="0"/>
                <a:cs typeface="Arial" panose="020B0604020202020204" pitchFamily="34" charset="0"/>
              </a:rPr>
              <a:t>Way </a:t>
            </a:r>
            <a:r>
              <a:rPr lang="en-US" sz="2400" b="1" dirty="0" smtClean="0">
                <a:latin typeface="Arial" panose="020B0604020202020204" pitchFamily="34" charset="0"/>
                <a:cs typeface="Arial" panose="020B0604020202020204" pitchFamily="34" charset="0"/>
              </a:rPr>
              <a:t>Ahead</a:t>
            </a:r>
          </a:p>
          <a:p>
            <a:pPr marL="119063" indent="-119063" fontAlgn="base">
              <a:spcBef>
                <a:spcPts val="600"/>
              </a:spcBef>
              <a:spcAft>
                <a:spcPct val="0"/>
              </a:spcAft>
              <a:buFont typeface="Arial" pitchFamily="34" charset="0"/>
              <a:buChar char="•"/>
              <a:defRPr/>
            </a:pPr>
            <a:r>
              <a:rPr lang="en-US" sz="2400" b="1" dirty="0" smtClean="0">
                <a:latin typeface="Arial" panose="020B0604020202020204" pitchFamily="34" charset="0"/>
                <a:cs typeface="Arial" panose="020B0604020202020204" pitchFamily="34" charset="0"/>
              </a:rPr>
              <a:t>Acronyms</a:t>
            </a:r>
          </a:p>
          <a:p>
            <a:pPr lvl="0" fontAlgn="base">
              <a:spcBef>
                <a:spcPts val="600"/>
              </a:spcBef>
              <a:spcAft>
                <a:spcPct val="0"/>
              </a:spcAft>
              <a:defRPr/>
            </a:pPr>
            <a:endParaRPr lang="en-US" sz="2400" dirty="0" smtClean="0"/>
          </a:p>
          <a:p>
            <a:pPr marL="119063" lvl="0" indent="-119063" fontAlgn="base">
              <a:spcBef>
                <a:spcPts val="600"/>
              </a:spcBef>
              <a:spcAft>
                <a:spcPct val="0"/>
              </a:spcAft>
              <a:buFont typeface="Arial" pitchFamily="34" charset="0"/>
              <a:buChar char="•"/>
              <a:defRPr/>
            </a:pPr>
            <a:endParaRPr lang="en-US" sz="2400" dirty="0" smtClean="0"/>
          </a:p>
          <a:p>
            <a:pPr marL="119063" lvl="0" indent="-119063" fontAlgn="base">
              <a:spcBef>
                <a:spcPts val="600"/>
              </a:spcBef>
              <a:spcAft>
                <a:spcPct val="0"/>
              </a:spcAft>
              <a:buFont typeface="Arial" pitchFamily="34" charset="0"/>
              <a:buChar char="•"/>
              <a:defRPr/>
            </a:pPr>
            <a:endParaRPr lang="en-US" sz="2400" dirty="0" smtClean="0"/>
          </a:p>
        </p:txBody>
      </p:sp>
    </p:spTree>
    <p:extLst>
      <p:ext uri="{BB962C8B-B14F-4D97-AF65-F5344CB8AC3E}">
        <p14:creationId xmlns:p14="http://schemas.microsoft.com/office/powerpoint/2010/main" xmlns="" val="3302714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sosceles Triangle 3"/>
          <p:cNvSpPr/>
          <p:nvPr/>
        </p:nvSpPr>
        <p:spPr>
          <a:xfrm>
            <a:off x="2695183" y="3593421"/>
            <a:ext cx="657617" cy="685800"/>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350"/>
          </a:p>
        </p:txBody>
      </p:sp>
      <p:sp>
        <p:nvSpPr>
          <p:cNvPr id="5" name="Isosceles Triangle 4"/>
          <p:cNvSpPr/>
          <p:nvPr/>
        </p:nvSpPr>
        <p:spPr>
          <a:xfrm>
            <a:off x="2057400" y="3403568"/>
            <a:ext cx="579652" cy="685800"/>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350"/>
          </a:p>
        </p:txBody>
      </p:sp>
      <p:sp>
        <p:nvSpPr>
          <p:cNvPr id="6" name="Right Triangle 5"/>
          <p:cNvSpPr/>
          <p:nvPr/>
        </p:nvSpPr>
        <p:spPr>
          <a:xfrm>
            <a:off x="2819400" y="3670105"/>
            <a:ext cx="338516" cy="337893"/>
          </a:xfrm>
          <a:prstGeom prst="r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350"/>
          </a:p>
        </p:txBody>
      </p:sp>
      <p:sp>
        <p:nvSpPr>
          <p:cNvPr id="7" name="Cube 6"/>
          <p:cNvSpPr/>
          <p:nvPr/>
        </p:nvSpPr>
        <p:spPr>
          <a:xfrm>
            <a:off x="2207627" y="3832761"/>
            <a:ext cx="840373" cy="586839"/>
          </a:xfrm>
          <a:prstGeom prst="cub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350"/>
          </a:p>
        </p:txBody>
      </p:sp>
      <p:sp>
        <p:nvSpPr>
          <p:cNvPr id="8" name="Cube 7"/>
          <p:cNvSpPr/>
          <p:nvPr/>
        </p:nvSpPr>
        <p:spPr>
          <a:xfrm>
            <a:off x="2420789" y="1312313"/>
            <a:ext cx="474811" cy="2648237"/>
          </a:xfrm>
          <a:prstGeom prst="cub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350"/>
          </a:p>
        </p:txBody>
      </p:sp>
      <p:sp>
        <p:nvSpPr>
          <p:cNvPr id="9" name="Cube 8"/>
          <p:cNvSpPr/>
          <p:nvPr/>
        </p:nvSpPr>
        <p:spPr>
          <a:xfrm>
            <a:off x="1798627" y="1916144"/>
            <a:ext cx="1706573" cy="503648"/>
          </a:xfrm>
          <a:prstGeom prst="cub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HIS </a:t>
            </a:r>
            <a:r>
              <a:rPr lang="en-US" dirty="0"/>
              <a:t>MINISTRY</a:t>
            </a:r>
          </a:p>
        </p:txBody>
      </p:sp>
      <p:sp>
        <p:nvSpPr>
          <p:cNvPr id="10" name="Donut 9"/>
          <p:cNvSpPr/>
          <p:nvPr/>
        </p:nvSpPr>
        <p:spPr>
          <a:xfrm>
            <a:off x="1664293" y="2747097"/>
            <a:ext cx="1993307" cy="1965085"/>
          </a:xfrm>
          <a:prstGeom prst="donu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350" dirty="0">
              <a:solidFill>
                <a:schemeClr val="tx1"/>
              </a:solidFill>
            </a:endParaRPr>
          </a:p>
        </p:txBody>
      </p:sp>
      <p:sp>
        <p:nvSpPr>
          <p:cNvPr id="11" name="TextBox 10"/>
          <p:cNvSpPr txBox="1"/>
          <p:nvPr/>
        </p:nvSpPr>
        <p:spPr>
          <a:xfrm>
            <a:off x="1798626" y="4191000"/>
            <a:ext cx="1628407" cy="300082"/>
          </a:xfrm>
          <a:prstGeom prst="rect">
            <a:avLst/>
          </a:prstGeom>
          <a:noFill/>
        </p:spPr>
        <p:txBody>
          <a:bodyPr wrap="square" rtlCol="0">
            <a:spAutoFit/>
          </a:bodyPr>
          <a:lstStyle/>
          <a:p>
            <a:r>
              <a:rPr lang="en-US" sz="1350" dirty="0"/>
              <a:t>    </a:t>
            </a:r>
          </a:p>
        </p:txBody>
      </p:sp>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300414" y="1312313"/>
            <a:ext cx="2438400" cy="3251200"/>
          </a:xfrm>
          <a:prstGeom prst="rect">
            <a:avLst/>
          </a:prstGeom>
        </p:spPr>
      </p:pic>
      <p:sp>
        <p:nvSpPr>
          <p:cNvPr id="3" name="TextBox 2"/>
          <p:cNvSpPr txBox="1"/>
          <p:nvPr/>
        </p:nvSpPr>
        <p:spPr>
          <a:xfrm>
            <a:off x="4876800" y="4682548"/>
            <a:ext cx="3352800" cy="954107"/>
          </a:xfrm>
          <a:prstGeom prst="rect">
            <a:avLst/>
          </a:prstGeom>
          <a:noFill/>
        </p:spPr>
        <p:txBody>
          <a:bodyPr wrap="square" rtlCol="0">
            <a:spAutoFit/>
          </a:bodyPr>
          <a:lstStyle/>
          <a:p>
            <a:r>
              <a:rPr lang="en-US" sz="1400" dirty="0" smtClean="0"/>
              <a:t>Chaplain (Colonel) Kim looks at the summit of Guadalupe Peak, (8,751’/2,667m) in the </a:t>
            </a:r>
          </a:p>
          <a:p>
            <a:r>
              <a:rPr lang="en-US" sz="1400" dirty="0" smtClean="0"/>
              <a:t>Guadalupe Mountains</a:t>
            </a:r>
            <a:r>
              <a:rPr lang="en-US" sz="1400" dirty="0"/>
              <a:t> </a:t>
            </a:r>
            <a:r>
              <a:rPr lang="en-US" sz="1400" dirty="0" smtClean="0"/>
              <a:t>National Park, Texas </a:t>
            </a:r>
          </a:p>
          <a:p>
            <a:r>
              <a:rPr lang="en-US" sz="1400" dirty="0" smtClean="0"/>
              <a:t>for the HIS Ministry Vision, 10/10 2014</a:t>
            </a:r>
            <a:endParaRPr lang="en-US" sz="1400" dirty="0"/>
          </a:p>
        </p:txBody>
      </p:sp>
      <p:sp>
        <p:nvSpPr>
          <p:cNvPr id="12" name="TextBox 11"/>
          <p:cNvSpPr txBox="1"/>
          <p:nvPr/>
        </p:nvSpPr>
        <p:spPr>
          <a:xfrm>
            <a:off x="1062948" y="225361"/>
            <a:ext cx="7235994" cy="646331"/>
          </a:xfrm>
          <a:prstGeom prst="rect">
            <a:avLst/>
          </a:prstGeom>
          <a:noFill/>
        </p:spPr>
        <p:txBody>
          <a:bodyPr wrap="square" rtlCol="0">
            <a:spAutoFit/>
          </a:bodyPr>
          <a:lstStyle/>
          <a:p>
            <a:r>
              <a:rPr lang="en-US" sz="3600" b="1" dirty="0" smtClean="0">
                <a:latin typeface="Arial" panose="020B0604020202020204" pitchFamily="34" charset="0"/>
                <a:cs typeface="Arial" panose="020B0604020202020204" pitchFamily="34" charset="0"/>
              </a:rPr>
              <a:t>HIS Ministry LOGO and VISION</a:t>
            </a:r>
            <a:endParaRPr lang="en-US" sz="3600" b="1" dirty="0">
              <a:latin typeface="Arial" panose="020B0604020202020204" pitchFamily="34" charset="0"/>
              <a:cs typeface="Arial" panose="020B0604020202020204" pitchFamily="34" charset="0"/>
            </a:endParaRPr>
          </a:p>
        </p:txBody>
      </p:sp>
      <p:sp>
        <p:nvSpPr>
          <p:cNvPr id="13" name="TextBox 12"/>
          <p:cNvSpPr txBox="1"/>
          <p:nvPr/>
        </p:nvSpPr>
        <p:spPr>
          <a:xfrm>
            <a:off x="1295400" y="5067198"/>
            <a:ext cx="3117969" cy="1015663"/>
          </a:xfrm>
          <a:prstGeom prst="rect">
            <a:avLst/>
          </a:prstGeom>
          <a:noFill/>
        </p:spPr>
        <p:txBody>
          <a:bodyPr wrap="none" rtlCol="0">
            <a:spAutoFit/>
          </a:bodyPr>
          <a:lstStyle/>
          <a:p>
            <a:r>
              <a:rPr lang="en-US" sz="2000" b="1" dirty="0" smtClean="0"/>
              <a:t>    “</a:t>
            </a:r>
            <a:r>
              <a:rPr lang="en-US" sz="2000" b="1" u="sng" dirty="0" smtClean="0"/>
              <a:t>For God and the People”</a:t>
            </a:r>
          </a:p>
          <a:p>
            <a:r>
              <a:rPr lang="en-US" sz="2000" b="1" dirty="0" smtClean="0"/>
              <a:t>“Connecting God to People </a:t>
            </a:r>
          </a:p>
          <a:p>
            <a:r>
              <a:rPr lang="en-US" sz="2000" b="1" dirty="0" smtClean="0"/>
              <a:t>       and People to God”</a:t>
            </a:r>
            <a:endParaRPr lang="en-US" sz="2000" b="1" dirty="0"/>
          </a:p>
        </p:txBody>
      </p:sp>
      <p:sp>
        <p:nvSpPr>
          <p:cNvPr id="14" name="TextBox 13"/>
          <p:cNvSpPr txBox="1"/>
          <p:nvPr/>
        </p:nvSpPr>
        <p:spPr>
          <a:xfrm>
            <a:off x="1916876" y="4216834"/>
            <a:ext cx="1510157" cy="307777"/>
          </a:xfrm>
          <a:prstGeom prst="rect">
            <a:avLst/>
          </a:prstGeom>
          <a:noFill/>
        </p:spPr>
        <p:txBody>
          <a:bodyPr wrap="none" rtlCol="0">
            <a:spAutoFit/>
          </a:bodyPr>
          <a:lstStyle/>
          <a:p>
            <a:r>
              <a:rPr lang="en-US" sz="1400" b="1" dirty="0"/>
              <a:t>p</a:t>
            </a:r>
            <a:r>
              <a:rPr lang="en-US" sz="1400" b="1" dirty="0" smtClean="0"/>
              <a:t>ro </a:t>
            </a:r>
            <a:r>
              <a:rPr lang="en-US" sz="1400" b="1" dirty="0" err="1" smtClean="0"/>
              <a:t>deo</a:t>
            </a:r>
            <a:r>
              <a:rPr lang="en-US" sz="1400" b="1" dirty="0" smtClean="0"/>
              <a:t> et </a:t>
            </a:r>
            <a:r>
              <a:rPr lang="en-US" sz="1400" b="1" dirty="0" err="1" smtClean="0"/>
              <a:t>pabulo</a:t>
            </a:r>
            <a:endParaRPr lang="en-US" sz="1400" b="1" dirty="0"/>
          </a:p>
        </p:txBody>
      </p:sp>
    </p:spTree>
    <p:extLst>
      <p:ext uri="{BB962C8B-B14F-4D97-AF65-F5344CB8AC3E}">
        <p14:creationId xmlns:p14="http://schemas.microsoft.com/office/powerpoint/2010/main" xmlns="" val="3365233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3742" y="309685"/>
            <a:ext cx="7149658" cy="550201"/>
          </a:xfrm>
        </p:spPr>
        <p:txBody>
          <a:bodyPr>
            <a:noAutofit/>
          </a:bodyPr>
          <a:lstStyle/>
          <a:p>
            <a:pPr algn="ctr"/>
            <a:r>
              <a:rPr lang="en-US" sz="3600" b="1" dirty="0" smtClean="0">
                <a:solidFill>
                  <a:prstClr val="black"/>
                </a:solidFill>
                <a:latin typeface="Arial" pitchFamily="34" charset="0"/>
                <a:cs typeface="Arial" pitchFamily="34" charset="0"/>
              </a:rPr>
              <a:t>HIS Ministry</a:t>
            </a:r>
            <a:r>
              <a:rPr lang="en-US" sz="3600" b="1" dirty="0">
                <a:solidFill>
                  <a:prstClr val="black"/>
                </a:solidFill>
                <a:latin typeface="Arial" pitchFamily="34" charset="0"/>
                <a:cs typeface="Arial" pitchFamily="34" charset="0"/>
              </a:rPr>
              <a:t> </a:t>
            </a:r>
            <a:r>
              <a:rPr lang="en-US" sz="3600" b="1" dirty="0" smtClean="0">
                <a:solidFill>
                  <a:prstClr val="black"/>
                </a:solidFill>
                <a:latin typeface="Arial" pitchFamily="34" charset="0"/>
                <a:cs typeface="Arial" pitchFamily="34" charset="0"/>
              </a:rPr>
              <a:t>Planning Overview</a:t>
            </a:r>
            <a:endParaRPr lang="en-US" sz="3600" dirty="0"/>
          </a:p>
        </p:txBody>
      </p:sp>
      <p:graphicFrame>
        <p:nvGraphicFramePr>
          <p:cNvPr id="13" name="Table 12"/>
          <p:cNvGraphicFramePr>
            <a:graphicFrameLocks noGrp="1"/>
          </p:cNvGraphicFramePr>
          <p:nvPr>
            <p:extLst>
              <p:ext uri="{D42A27DB-BD31-4B8C-83A1-F6EECF244321}">
                <p14:modId xmlns:p14="http://schemas.microsoft.com/office/powerpoint/2010/main" xmlns="" val="1161081802"/>
              </p:ext>
            </p:extLst>
          </p:nvPr>
        </p:nvGraphicFramePr>
        <p:xfrm>
          <a:off x="4435009" y="1134901"/>
          <a:ext cx="4495800" cy="4503900"/>
        </p:xfrm>
        <a:graphic>
          <a:graphicData uri="http://schemas.openxmlformats.org/drawingml/2006/table">
            <a:tbl>
              <a:tblPr firstRow="1" bandRow="1">
                <a:tableStyleId>{5C22544A-7EE6-4342-B048-85BDC9FD1C3A}</a:tableStyleId>
              </a:tblPr>
              <a:tblGrid>
                <a:gridCol w="975191"/>
                <a:gridCol w="2530009"/>
                <a:gridCol w="990600"/>
              </a:tblGrid>
              <a:tr h="137161">
                <a:tc>
                  <a:txBody>
                    <a:bodyPr/>
                    <a:lstStyle/>
                    <a:p>
                      <a:r>
                        <a:rPr lang="en-US" sz="800" dirty="0" smtClean="0">
                          <a:latin typeface="Arial" pitchFamily="34" charset="0"/>
                          <a:cs typeface="Arial" pitchFamily="34" charset="0"/>
                        </a:rPr>
                        <a:t>DTG</a:t>
                      </a:r>
                      <a:endParaRPr lang="en-US" sz="800" dirty="0">
                        <a:latin typeface="Arial" pitchFamily="34" charset="0"/>
                        <a:cs typeface="Arial" pitchFamily="34" charset="0"/>
                      </a:endParaRPr>
                    </a:p>
                  </a:txBody>
                  <a:tcPr/>
                </a:tc>
                <a:tc>
                  <a:txBody>
                    <a:bodyPr/>
                    <a:lstStyle/>
                    <a:p>
                      <a:r>
                        <a:rPr lang="en-US" sz="800" dirty="0" smtClean="0">
                          <a:latin typeface="Arial" pitchFamily="34" charset="0"/>
                          <a:cs typeface="Arial" pitchFamily="34" charset="0"/>
                        </a:rPr>
                        <a:t>Activity</a:t>
                      </a:r>
                      <a:endParaRPr lang="en-US" sz="800" dirty="0">
                        <a:latin typeface="Arial" pitchFamily="34" charset="0"/>
                        <a:cs typeface="Arial" pitchFamily="34" charset="0"/>
                      </a:endParaRPr>
                    </a:p>
                  </a:txBody>
                  <a:tcPr/>
                </a:tc>
                <a:tc>
                  <a:txBody>
                    <a:bodyPr/>
                    <a:lstStyle/>
                    <a:p>
                      <a:r>
                        <a:rPr lang="en-US" sz="800" dirty="0" smtClean="0">
                          <a:latin typeface="Arial" pitchFamily="34" charset="0"/>
                          <a:cs typeface="Arial" pitchFamily="34" charset="0"/>
                        </a:rPr>
                        <a:t>Location</a:t>
                      </a:r>
                      <a:endParaRPr lang="en-US" sz="800" dirty="0">
                        <a:latin typeface="Arial" pitchFamily="34" charset="0"/>
                        <a:cs typeface="Arial" pitchFamily="34" charset="0"/>
                      </a:endParaRPr>
                    </a:p>
                  </a:txBody>
                  <a:tcPr/>
                </a:tc>
              </a:tr>
              <a:tr h="284989">
                <a:tc>
                  <a:txBody>
                    <a:bodyPr/>
                    <a:lstStyle/>
                    <a:p>
                      <a:r>
                        <a:rPr lang="en-US" sz="1000" kern="1200" dirty="0" smtClean="0">
                          <a:solidFill>
                            <a:schemeClr val="dk1"/>
                          </a:solidFill>
                          <a:latin typeface="+mn-lt"/>
                          <a:ea typeface="+mn-ea"/>
                          <a:cs typeface="Arial"/>
                        </a:rPr>
                        <a:t>1</a:t>
                      </a:r>
                      <a:r>
                        <a:rPr lang="en-US" sz="1000" kern="1200" baseline="0" dirty="0" smtClean="0">
                          <a:solidFill>
                            <a:schemeClr val="dk1"/>
                          </a:solidFill>
                          <a:latin typeface="+mn-lt"/>
                          <a:ea typeface="+mn-ea"/>
                          <a:cs typeface="Arial"/>
                        </a:rPr>
                        <a:t> JAN 2016</a:t>
                      </a:r>
                      <a:endParaRPr lang="en-US" sz="1000" dirty="0">
                        <a:latin typeface="+mn-lt"/>
                        <a:cs typeface="Arial"/>
                      </a:endParaRPr>
                    </a:p>
                  </a:txBody>
                  <a:tcPr/>
                </a:tc>
                <a:tc>
                  <a:txBody>
                    <a:bodyPr/>
                    <a:lstStyle/>
                    <a:p>
                      <a:r>
                        <a:rPr lang="en-US" sz="1000" dirty="0" smtClean="0">
                          <a:latin typeface="+mn-lt"/>
                          <a:cs typeface="Arial"/>
                        </a:rPr>
                        <a:t>Vision</a:t>
                      </a:r>
                      <a:r>
                        <a:rPr lang="en-US" sz="1000" baseline="0" dirty="0" smtClean="0">
                          <a:latin typeface="+mn-lt"/>
                          <a:cs typeface="Arial"/>
                        </a:rPr>
                        <a:t> for the new ministry</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El</a:t>
                      </a:r>
                      <a:r>
                        <a:rPr lang="en-US" sz="1000" kern="1200" baseline="0" dirty="0" smtClean="0">
                          <a:solidFill>
                            <a:schemeClr val="dk1"/>
                          </a:solidFill>
                          <a:latin typeface="+mn-lt"/>
                          <a:ea typeface="+mn-ea"/>
                          <a:cs typeface="Arial"/>
                        </a:rPr>
                        <a:t> Paso, TX</a:t>
                      </a:r>
                      <a:endParaRPr lang="en-US" sz="1000" dirty="0">
                        <a:latin typeface="+mn-lt"/>
                        <a:cs typeface="Arial"/>
                      </a:endParaRPr>
                    </a:p>
                  </a:txBody>
                  <a:tcPr/>
                </a:tc>
              </a:tr>
              <a:tr h="275716">
                <a:tc>
                  <a:txBody>
                    <a:bodyPr/>
                    <a:lstStyle/>
                    <a:p>
                      <a:r>
                        <a:rPr lang="en-US" sz="1000" kern="1200" dirty="0" smtClean="0">
                          <a:solidFill>
                            <a:schemeClr val="dk1"/>
                          </a:solidFill>
                          <a:latin typeface="+mn-lt"/>
                          <a:ea typeface="+mn-ea"/>
                          <a:cs typeface="Arial"/>
                        </a:rPr>
                        <a:t>1</a:t>
                      </a:r>
                      <a:r>
                        <a:rPr lang="en-US" sz="1000" kern="1200" baseline="0" dirty="0" smtClean="0">
                          <a:solidFill>
                            <a:schemeClr val="dk1"/>
                          </a:solidFill>
                          <a:latin typeface="+mn-lt"/>
                          <a:ea typeface="+mn-ea"/>
                          <a:cs typeface="Arial"/>
                        </a:rPr>
                        <a:t> FEB 2016</a:t>
                      </a:r>
                      <a:r>
                        <a:rPr lang="en-US" sz="1000" kern="1200" dirty="0" smtClean="0">
                          <a:solidFill>
                            <a:schemeClr val="dk1"/>
                          </a:solidFill>
                          <a:latin typeface="+mn-lt"/>
                          <a:ea typeface="+mn-ea"/>
                          <a:cs typeface="Arial"/>
                        </a:rPr>
                        <a:t> </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Pray for the new ministry</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El  Paso, TX</a:t>
                      </a:r>
                      <a:endParaRPr lang="en-US" sz="1000" dirty="0">
                        <a:latin typeface="+mn-lt"/>
                        <a:cs typeface="Arial"/>
                      </a:endParaRPr>
                    </a:p>
                  </a:txBody>
                  <a:tcPr/>
                </a:tc>
              </a:tr>
              <a:tr h="342643">
                <a:tc>
                  <a:txBody>
                    <a:bodyPr/>
                    <a:lstStyle/>
                    <a:p>
                      <a:r>
                        <a:rPr lang="en-US" sz="1000" kern="1200" baseline="0" dirty="0" smtClean="0">
                          <a:solidFill>
                            <a:schemeClr val="dk1"/>
                          </a:solidFill>
                          <a:latin typeface="+mn-lt"/>
                          <a:ea typeface="+mn-ea"/>
                          <a:cs typeface="Arial"/>
                        </a:rPr>
                        <a:t>1 MAR 2016</a:t>
                      </a:r>
                      <a:endParaRPr lang="en-US" sz="1000" dirty="0">
                        <a:latin typeface="+mn-lt"/>
                        <a:cs typeface="Arial"/>
                      </a:endParaRPr>
                    </a:p>
                  </a:txBody>
                  <a:tcPr/>
                </a:tc>
                <a:tc>
                  <a:txBody>
                    <a:bodyPr/>
                    <a:lstStyle/>
                    <a:p>
                      <a:r>
                        <a:rPr lang="en-US" sz="1000" dirty="0" smtClean="0">
                          <a:latin typeface="+mn-lt"/>
                          <a:cs typeface="Arial"/>
                        </a:rPr>
                        <a:t>Affirm God’s will from</a:t>
                      </a:r>
                      <a:r>
                        <a:rPr lang="en-US" sz="1000" baseline="0" dirty="0" smtClean="0">
                          <a:latin typeface="+mn-lt"/>
                          <a:cs typeface="Arial"/>
                        </a:rPr>
                        <a:t> the Scriptures</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El Paso, TX</a:t>
                      </a:r>
                      <a:endParaRPr lang="en-US" sz="1000" dirty="0">
                        <a:latin typeface="+mn-lt"/>
                        <a:cs typeface="Arial"/>
                      </a:endParaRPr>
                    </a:p>
                  </a:txBody>
                  <a:tcPr/>
                </a:tc>
              </a:tr>
              <a:tr h="219841">
                <a:tc>
                  <a:txBody>
                    <a:bodyPr/>
                    <a:lstStyle/>
                    <a:p>
                      <a:r>
                        <a:rPr lang="en-US" sz="1000" dirty="0" smtClean="0">
                          <a:latin typeface="+mn-lt"/>
                          <a:cs typeface="Arial"/>
                        </a:rPr>
                        <a:t>1 APR</a:t>
                      </a:r>
                      <a:r>
                        <a:rPr lang="en-US" sz="1000" baseline="0" dirty="0" smtClean="0">
                          <a:latin typeface="+mn-lt"/>
                          <a:cs typeface="Arial"/>
                        </a:rPr>
                        <a:t> 2016</a:t>
                      </a:r>
                      <a:r>
                        <a:rPr lang="en-US" sz="1000" dirty="0" smtClean="0">
                          <a:latin typeface="+mn-lt"/>
                          <a:cs typeface="Arial"/>
                        </a:rPr>
                        <a:t> </a:t>
                      </a:r>
                      <a:endParaRPr lang="en-US" sz="1000" dirty="0">
                        <a:latin typeface="+mn-lt"/>
                        <a:cs typeface="Arial"/>
                      </a:endParaRPr>
                    </a:p>
                  </a:txBody>
                  <a:tcPr/>
                </a:tc>
                <a:tc>
                  <a:txBody>
                    <a:bodyPr/>
                    <a:lstStyle/>
                    <a:p>
                      <a:r>
                        <a:rPr lang="en-US" sz="1000" dirty="0" smtClean="0">
                          <a:latin typeface="+mn-lt"/>
                          <a:cs typeface="Arial"/>
                        </a:rPr>
                        <a:t>Confirm the passion of the future ministry</a:t>
                      </a:r>
                      <a:endParaRPr lang="en-US" sz="1000" dirty="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mn-lt"/>
                          <a:cs typeface="Arial"/>
                        </a:rPr>
                        <a:t>FBTX</a:t>
                      </a:r>
                    </a:p>
                  </a:txBody>
                  <a:tcPr/>
                </a:tc>
              </a:tr>
              <a:tr h="3380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latin typeface="+mn-lt"/>
                          <a:ea typeface="+mn-ea"/>
                          <a:cs typeface="Arial"/>
                        </a:rPr>
                        <a:t>1</a:t>
                      </a:r>
                      <a:r>
                        <a:rPr lang="en-US" sz="1000" kern="1200" baseline="0" dirty="0" smtClean="0">
                          <a:solidFill>
                            <a:schemeClr val="dk1"/>
                          </a:solidFill>
                          <a:latin typeface="+mn-lt"/>
                          <a:ea typeface="+mn-ea"/>
                          <a:cs typeface="Arial"/>
                        </a:rPr>
                        <a:t> APR</a:t>
                      </a:r>
                      <a:r>
                        <a:rPr lang="en-US" sz="1000" kern="1200" dirty="0" smtClean="0">
                          <a:solidFill>
                            <a:schemeClr val="dk1"/>
                          </a:solidFill>
                          <a:latin typeface="+mn-lt"/>
                          <a:ea typeface="+mn-ea"/>
                          <a:cs typeface="Arial"/>
                        </a:rPr>
                        <a:t> 2016</a:t>
                      </a:r>
                      <a:endParaRPr lang="en-US" sz="1000" dirty="0" smtClean="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latin typeface="+mn-lt"/>
                          <a:ea typeface="+mn-ea"/>
                          <a:cs typeface="Arial"/>
                        </a:rPr>
                        <a:t>Research</a:t>
                      </a:r>
                      <a:r>
                        <a:rPr lang="en-US" sz="1000" kern="1200" baseline="0" dirty="0" smtClean="0">
                          <a:solidFill>
                            <a:schemeClr val="dk1"/>
                          </a:solidFill>
                          <a:latin typeface="+mn-lt"/>
                          <a:ea typeface="+mn-ea"/>
                          <a:cs typeface="Arial"/>
                        </a:rPr>
                        <a:t> IRS requirements for a non-profit organization</a:t>
                      </a:r>
                      <a:endParaRPr lang="en-US" sz="1000" dirty="0" smtClean="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latin typeface="+mn-lt"/>
                          <a:ea typeface="+mn-ea"/>
                          <a:cs typeface="Arial"/>
                        </a:rPr>
                        <a:t>Building 448</a:t>
                      </a:r>
                      <a:endParaRPr lang="en-US" sz="1000" dirty="0" smtClean="0">
                        <a:latin typeface="+mn-lt"/>
                        <a:cs typeface="Arial"/>
                      </a:endParaRPr>
                    </a:p>
                  </a:txBody>
                  <a:tcPr/>
                </a:tc>
              </a:tr>
              <a:tr h="338079">
                <a:tc>
                  <a:txBody>
                    <a:bodyPr/>
                    <a:lstStyle/>
                    <a:p>
                      <a:r>
                        <a:rPr lang="en-US" sz="1000" kern="1200" baseline="0" dirty="0" smtClean="0">
                          <a:solidFill>
                            <a:schemeClr val="dk1"/>
                          </a:solidFill>
                          <a:latin typeface="+mn-lt"/>
                          <a:ea typeface="+mn-ea"/>
                          <a:cs typeface="Arial"/>
                        </a:rPr>
                        <a:t>4 APR 2016 </a:t>
                      </a:r>
                      <a:endParaRPr lang="en-US" sz="1000" dirty="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latin typeface="+mn-lt"/>
                          <a:ea typeface="+mn-ea"/>
                          <a:cs typeface="Arial"/>
                        </a:rPr>
                        <a:t>Designate the Name of the Ministry as a non-profit</a:t>
                      </a:r>
                      <a:endParaRPr lang="en-US" sz="1000" dirty="0" smtClean="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mn-lt"/>
                          <a:cs typeface="Arial"/>
                        </a:rPr>
                        <a:t>El</a:t>
                      </a:r>
                      <a:r>
                        <a:rPr lang="en-US" sz="1000" baseline="0" dirty="0" smtClean="0">
                          <a:latin typeface="+mn-lt"/>
                          <a:cs typeface="Arial"/>
                        </a:rPr>
                        <a:t> Paso, TX</a:t>
                      </a:r>
                      <a:endParaRPr lang="en-US" sz="1000" dirty="0" smtClean="0">
                        <a:latin typeface="+mn-lt"/>
                        <a:cs typeface="Arial"/>
                      </a:endParaRPr>
                    </a:p>
                  </a:txBody>
                  <a:tcPr/>
                </a:tc>
              </a:tr>
              <a:tr h="269611">
                <a:tc>
                  <a:txBody>
                    <a:bodyPr/>
                    <a:lstStyle/>
                    <a:p>
                      <a:r>
                        <a:rPr lang="en-US" sz="1000" dirty="0" smtClean="0">
                          <a:latin typeface="+mn-lt"/>
                          <a:cs typeface="Arial"/>
                        </a:rPr>
                        <a:t>6 APR</a:t>
                      </a:r>
                      <a:r>
                        <a:rPr lang="en-US" sz="1000" baseline="0" dirty="0" smtClean="0">
                          <a:latin typeface="+mn-lt"/>
                          <a:cs typeface="Arial"/>
                        </a:rPr>
                        <a:t> 2016</a:t>
                      </a:r>
                      <a:endParaRPr lang="en-US" sz="1000" dirty="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mn-lt"/>
                          <a:cs typeface="Arial"/>
                        </a:rPr>
                        <a:t>Write</a:t>
                      </a:r>
                      <a:r>
                        <a:rPr lang="en-US" sz="1000" baseline="0" dirty="0" smtClean="0">
                          <a:latin typeface="+mn-lt"/>
                          <a:cs typeface="Arial"/>
                        </a:rPr>
                        <a:t> a draft bylaws and logo</a:t>
                      </a:r>
                      <a:endParaRPr lang="en-US" sz="1000" dirty="0" smtClean="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mn-lt"/>
                          <a:cs typeface="Arial"/>
                        </a:rPr>
                        <a:t>El</a:t>
                      </a:r>
                      <a:r>
                        <a:rPr lang="en-US" sz="1000" baseline="0" dirty="0" smtClean="0">
                          <a:latin typeface="+mn-lt"/>
                          <a:cs typeface="Arial"/>
                        </a:rPr>
                        <a:t> Paso, TX</a:t>
                      </a:r>
                      <a:endParaRPr lang="en-US" sz="1000" dirty="0" smtClean="0">
                        <a:latin typeface="+mn-lt"/>
                        <a:cs typeface="Arial"/>
                      </a:endParaRPr>
                    </a:p>
                  </a:txBody>
                  <a:tcPr/>
                </a:tc>
              </a:tr>
              <a:tr h="326883">
                <a:tc>
                  <a:txBody>
                    <a:bodyPr/>
                    <a:lstStyle/>
                    <a:p>
                      <a:r>
                        <a:rPr lang="en-US" sz="1000" dirty="0" smtClean="0">
                          <a:latin typeface="+mn-lt"/>
                          <a:cs typeface="Arial"/>
                        </a:rPr>
                        <a:t>7 APR</a:t>
                      </a:r>
                      <a:r>
                        <a:rPr lang="en-US" sz="1000" baseline="0" dirty="0" smtClean="0">
                          <a:latin typeface="+mn-lt"/>
                          <a:cs typeface="Arial"/>
                        </a:rPr>
                        <a:t> 2016</a:t>
                      </a:r>
                      <a:r>
                        <a:rPr lang="en-US" sz="1000" dirty="0" smtClean="0">
                          <a:latin typeface="+mn-lt"/>
                          <a:cs typeface="Arial"/>
                        </a:rPr>
                        <a:t> </a:t>
                      </a:r>
                      <a:endParaRPr lang="en-US" sz="1000" dirty="0">
                        <a:latin typeface="+mn-lt"/>
                        <a:cs typeface="Arial"/>
                      </a:endParaRPr>
                    </a:p>
                  </a:txBody>
                  <a:tcPr/>
                </a:tc>
                <a:tc>
                  <a:txBody>
                    <a:bodyPr/>
                    <a:lstStyle/>
                    <a:p>
                      <a:r>
                        <a:rPr lang="en-US" sz="1000" dirty="0" smtClean="0">
                          <a:latin typeface="+mn-lt"/>
                          <a:cs typeface="Arial"/>
                        </a:rPr>
                        <a:t>Collect</a:t>
                      </a:r>
                      <a:r>
                        <a:rPr lang="en-US" sz="1000" baseline="0" dirty="0" smtClean="0">
                          <a:latin typeface="+mn-lt"/>
                          <a:cs typeface="Arial"/>
                        </a:rPr>
                        <a:t> innovative ideas for the ministry</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El</a:t>
                      </a:r>
                      <a:r>
                        <a:rPr lang="en-US" sz="1000" kern="1200" baseline="0" dirty="0" smtClean="0">
                          <a:solidFill>
                            <a:schemeClr val="dk1"/>
                          </a:solidFill>
                          <a:latin typeface="+mn-lt"/>
                          <a:ea typeface="+mn-ea"/>
                          <a:cs typeface="Arial"/>
                        </a:rPr>
                        <a:t> Paso, TX</a:t>
                      </a:r>
                      <a:endParaRPr lang="en-US" sz="1000" dirty="0">
                        <a:latin typeface="+mn-lt"/>
                        <a:cs typeface="Arial"/>
                      </a:endParaRPr>
                    </a:p>
                  </a:txBody>
                  <a:tcPr/>
                </a:tc>
              </a:tr>
              <a:tr h="290449">
                <a:tc>
                  <a:txBody>
                    <a:bodyPr/>
                    <a:lstStyle/>
                    <a:p>
                      <a:r>
                        <a:rPr lang="en-US" sz="1000" baseline="0" dirty="0" smtClean="0">
                          <a:latin typeface="+mn-lt"/>
                          <a:cs typeface="Arial"/>
                        </a:rPr>
                        <a:t>8 APR 20</a:t>
                      </a:r>
                      <a:r>
                        <a:rPr lang="en-US" sz="1000" dirty="0" smtClean="0">
                          <a:latin typeface="+mn-lt"/>
                          <a:cs typeface="Arial"/>
                        </a:rPr>
                        <a:t>16</a:t>
                      </a:r>
                      <a:endParaRPr lang="en-US" sz="1000" dirty="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mn-lt"/>
                          <a:cs typeface="Arial"/>
                        </a:rPr>
                        <a:t>Review</a:t>
                      </a:r>
                      <a:r>
                        <a:rPr lang="en-US" sz="1000" baseline="0" dirty="0" smtClean="0">
                          <a:latin typeface="+mn-lt"/>
                          <a:cs typeface="Arial"/>
                        </a:rPr>
                        <a:t> and finish proofreading</a:t>
                      </a:r>
                      <a:endParaRPr lang="en-US" sz="1000" dirty="0" smtClean="0">
                        <a:latin typeface="+mn-lt"/>
                        <a:cs typeface="Arial"/>
                      </a:endParaRPr>
                    </a:p>
                  </a:txBody>
                  <a:tcPr/>
                </a:tc>
                <a:tc>
                  <a:txBody>
                    <a:bodyPr/>
                    <a:lstStyle/>
                    <a:p>
                      <a:r>
                        <a:rPr lang="en-US" sz="1000" kern="1200" baseline="0" dirty="0" smtClean="0">
                          <a:solidFill>
                            <a:schemeClr val="dk1"/>
                          </a:solidFill>
                          <a:latin typeface="+mn-lt"/>
                          <a:ea typeface="+mn-ea"/>
                          <a:cs typeface="Arial"/>
                        </a:rPr>
                        <a:t>EP, TX</a:t>
                      </a:r>
                      <a:endParaRPr lang="en-US" sz="1000" dirty="0">
                        <a:latin typeface="+mn-lt"/>
                        <a:cs typeface="Arial"/>
                      </a:endParaRPr>
                    </a:p>
                  </a:txBody>
                  <a:tcPr/>
                </a:tc>
              </a:tr>
              <a:tr h="289560">
                <a:tc>
                  <a:txBody>
                    <a:bodyPr/>
                    <a:lstStyle/>
                    <a:p>
                      <a:r>
                        <a:rPr lang="en-US" sz="1000" dirty="0" smtClean="0">
                          <a:latin typeface="+mn-lt"/>
                          <a:cs typeface="Arial"/>
                        </a:rPr>
                        <a:t>20 APR</a:t>
                      </a:r>
                      <a:r>
                        <a:rPr lang="en-US" sz="1000" baseline="0" dirty="0" smtClean="0">
                          <a:latin typeface="+mn-lt"/>
                          <a:cs typeface="Arial"/>
                        </a:rPr>
                        <a:t> 2016</a:t>
                      </a:r>
                      <a:r>
                        <a:rPr lang="en-US" sz="1000" dirty="0" smtClean="0">
                          <a:latin typeface="+mn-lt"/>
                          <a:cs typeface="Arial"/>
                        </a:rPr>
                        <a:t> </a:t>
                      </a:r>
                      <a:endParaRPr lang="en-US" sz="1000" dirty="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latin typeface="+mn-lt"/>
                          <a:ea typeface="+mn-ea"/>
                          <a:cs typeface="Arial"/>
                        </a:rPr>
                        <a:t>Email</a:t>
                      </a:r>
                      <a:r>
                        <a:rPr lang="en-US" sz="1000" kern="1200" baseline="0" dirty="0" smtClean="0">
                          <a:solidFill>
                            <a:schemeClr val="dk1"/>
                          </a:solidFill>
                          <a:latin typeface="+mn-lt"/>
                          <a:ea typeface="+mn-ea"/>
                          <a:cs typeface="Arial"/>
                        </a:rPr>
                        <a:t> the Bylaws and Logo drafts to CPA</a:t>
                      </a:r>
                      <a:endParaRPr lang="en-US" sz="1000" dirty="0" smtClean="0">
                        <a:latin typeface="+mn-lt"/>
                        <a:cs typeface="Arial"/>
                      </a:endParaRPr>
                    </a:p>
                  </a:txBody>
                  <a:tcPr/>
                </a:tc>
                <a:tc>
                  <a:txBody>
                    <a:bodyPr/>
                    <a:lstStyle/>
                    <a:p>
                      <a:r>
                        <a:rPr lang="en-US" sz="1000" dirty="0" smtClean="0">
                          <a:latin typeface="+mn-lt"/>
                          <a:cs typeface="Arial"/>
                        </a:rPr>
                        <a:t>FBTX</a:t>
                      </a:r>
                      <a:endParaRPr lang="en-US" sz="1000" dirty="0">
                        <a:latin typeface="+mn-lt"/>
                        <a:cs typeface="Arial"/>
                      </a:endParaRPr>
                    </a:p>
                  </a:txBody>
                  <a:tcPr/>
                </a:tc>
              </a:tr>
              <a:tr h="290449">
                <a:tc>
                  <a:txBody>
                    <a:bodyPr/>
                    <a:lstStyle/>
                    <a:p>
                      <a:r>
                        <a:rPr lang="en-US" sz="1000" kern="1200" dirty="0" smtClean="0">
                          <a:solidFill>
                            <a:schemeClr val="dk1"/>
                          </a:solidFill>
                          <a:latin typeface="+mn-lt"/>
                          <a:ea typeface="+mn-ea"/>
                          <a:cs typeface="Arial"/>
                        </a:rPr>
                        <a:t>26 APR</a:t>
                      </a:r>
                      <a:r>
                        <a:rPr lang="en-US" sz="1000" kern="1200" baseline="0" dirty="0" smtClean="0">
                          <a:solidFill>
                            <a:schemeClr val="dk1"/>
                          </a:solidFill>
                          <a:latin typeface="+mn-lt"/>
                          <a:ea typeface="+mn-ea"/>
                          <a:cs typeface="Arial"/>
                        </a:rPr>
                        <a:t> 2016</a:t>
                      </a:r>
                      <a:endParaRPr lang="en-US" sz="1000" dirty="0">
                        <a:latin typeface="+mn-lt"/>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latin typeface="+mn-lt"/>
                          <a:cs typeface="Arial"/>
                        </a:rPr>
                        <a:t>Military Attorney Consultations</a:t>
                      </a:r>
                    </a:p>
                  </a:txBody>
                  <a:tcPr/>
                </a:tc>
                <a:tc>
                  <a:txBody>
                    <a:bodyPr/>
                    <a:lstStyle/>
                    <a:p>
                      <a:r>
                        <a:rPr lang="en-US" sz="1000" kern="1200" dirty="0" smtClean="0">
                          <a:solidFill>
                            <a:schemeClr val="dk1"/>
                          </a:solidFill>
                          <a:latin typeface="+mn-lt"/>
                          <a:ea typeface="+mn-ea"/>
                          <a:cs typeface="Arial"/>
                        </a:rPr>
                        <a:t>Legal</a:t>
                      </a:r>
                      <a:r>
                        <a:rPr lang="en-US" sz="1000" kern="1200" baseline="0" dirty="0" smtClean="0">
                          <a:solidFill>
                            <a:schemeClr val="dk1"/>
                          </a:solidFill>
                          <a:latin typeface="+mn-lt"/>
                          <a:ea typeface="+mn-ea"/>
                          <a:cs typeface="Arial"/>
                        </a:rPr>
                        <a:t>, FBTX</a:t>
                      </a:r>
                      <a:endParaRPr lang="en-US" sz="1000" dirty="0">
                        <a:latin typeface="+mn-lt"/>
                        <a:cs typeface="Arial"/>
                      </a:endParaRPr>
                    </a:p>
                  </a:txBody>
                  <a:tcPr/>
                </a:tc>
              </a:tr>
              <a:tr h="275472">
                <a:tc>
                  <a:txBody>
                    <a:bodyPr/>
                    <a:lstStyle/>
                    <a:p>
                      <a:r>
                        <a:rPr lang="en-US" sz="1000" kern="1200" dirty="0" smtClean="0">
                          <a:solidFill>
                            <a:schemeClr val="dk1"/>
                          </a:solidFill>
                          <a:latin typeface="+mn-lt"/>
                          <a:ea typeface="+mn-ea"/>
                          <a:cs typeface="Arial"/>
                        </a:rPr>
                        <a:t>27 APR</a:t>
                      </a:r>
                      <a:r>
                        <a:rPr lang="en-US" sz="1000" kern="1200" baseline="0" dirty="0" smtClean="0">
                          <a:solidFill>
                            <a:schemeClr val="dk1"/>
                          </a:solidFill>
                          <a:latin typeface="+mn-lt"/>
                          <a:ea typeface="+mn-ea"/>
                          <a:cs typeface="Arial"/>
                        </a:rPr>
                        <a:t> 2016</a:t>
                      </a:r>
                      <a:r>
                        <a:rPr lang="en-US" sz="1000" kern="1200" dirty="0" smtClean="0">
                          <a:solidFill>
                            <a:schemeClr val="dk1"/>
                          </a:solidFill>
                          <a:latin typeface="+mn-lt"/>
                          <a:ea typeface="+mn-ea"/>
                          <a:cs typeface="Arial"/>
                        </a:rPr>
                        <a:t> </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Anticipated CPA</a:t>
                      </a:r>
                      <a:r>
                        <a:rPr lang="en-US" sz="1000" kern="1200" baseline="0" dirty="0" smtClean="0">
                          <a:solidFill>
                            <a:schemeClr val="dk1"/>
                          </a:solidFill>
                          <a:latin typeface="+mn-lt"/>
                          <a:ea typeface="+mn-ea"/>
                          <a:cs typeface="Arial"/>
                        </a:rPr>
                        <a:t> opinion on the IRS registration</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Building</a:t>
                      </a:r>
                      <a:r>
                        <a:rPr lang="en-US" sz="1000" kern="1200" baseline="0" dirty="0" smtClean="0">
                          <a:solidFill>
                            <a:schemeClr val="dk1"/>
                          </a:solidFill>
                          <a:latin typeface="+mn-lt"/>
                          <a:ea typeface="+mn-ea"/>
                          <a:cs typeface="Arial"/>
                        </a:rPr>
                        <a:t> 448</a:t>
                      </a:r>
                      <a:endParaRPr lang="en-US" sz="1000" dirty="0">
                        <a:latin typeface="+mn-lt"/>
                        <a:cs typeface="Arial"/>
                      </a:endParaRPr>
                    </a:p>
                  </a:txBody>
                  <a:tcPr/>
                </a:tc>
              </a:tr>
              <a:tr h="237695">
                <a:tc>
                  <a:txBody>
                    <a:bodyPr/>
                    <a:lstStyle/>
                    <a:p>
                      <a:r>
                        <a:rPr lang="en-US" sz="1000" kern="1200" dirty="0" smtClean="0">
                          <a:solidFill>
                            <a:schemeClr val="dk1"/>
                          </a:solidFill>
                          <a:latin typeface="+mn-lt"/>
                          <a:ea typeface="+mn-ea"/>
                          <a:cs typeface="Arial"/>
                        </a:rPr>
                        <a:t>29</a:t>
                      </a:r>
                      <a:r>
                        <a:rPr lang="en-US" sz="1000" kern="1200" baseline="0" dirty="0" smtClean="0">
                          <a:solidFill>
                            <a:schemeClr val="dk1"/>
                          </a:solidFill>
                          <a:latin typeface="+mn-lt"/>
                          <a:ea typeface="+mn-ea"/>
                          <a:cs typeface="Arial"/>
                        </a:rPr>
                        <a:t> APR</a:t>
                      </a:r>
                      <a:r>
                        <a:rPr lang="en-US" sz="1000" kern="1200" dirty="0" smtClean="0">
                          <a:solidFill>
                            <a:schemeClr val="dk1"/>
                          </a:solidFill>
                          <a:latin typeface="+mn-lt"/>
                          <a:ea typeface="+mn-ea"/>
                          <a:cs typeface="Arial"/>
                        </a:rPr>
                        <a:t> 2016</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Anticipated registration</a:t>
                      </a:r>
                      <a:r>
                        <a:rPr lang="en-US" sz="1000" kern="1200" baseline="0" dirty="0" smtClean="0">
                          <a:solidFill>
                            <a:schemeClr val="dk1"/>
                          </a:solidFill>
                          <a:latin typeface="+mn-lt"/>
                          <a:ea typeface="+mn-ea"/>
                          <a:cs typeface="Arial"/>
                        </a:rPr>
                        <a:t> to IRS</a:t>
                      </a:r>
                      <a:endParaRPr lang="en-US" sz="1000" dirty="0">
                        <a:latin typeface="+mn-lt"/>
                        <a:cs typeface="Arial"/>
                      </a:endParaRPr>
                    </a:p>
                  </a:txBody>
                  <a:tcPr/>
                </a:tc>
                <a:tc>
                  <a:txBody>
                    <a:bodyPr/>
                    <a:lstStyle/>
                    <a:p>
                      <a:r>
                        <a:rPr lang="en-US" sz="1000" kern="1200" dirty="0" smtClean="0">
                          <a:solidFill>
                            <a:schemeClr val="dk1"/>
                          </a:solidFill>
                          <a:latin typeface="+mn-lt"/>
                          <a:ea typeface="+mn-ea"/>
                          <a:cs typeface="Arial"/>
                        </a:rPr>
                        <a:t>CPA</a:t>
                      </a:r>
                      <a:r>
                        <a:rPr lang="en-US" sz="1000" kern="1200" baseline="0" dirty="0" smtClean="0">
                          <a:solidFill>
                            <a:schemeClr val="dk1"/>
                          </a:solidFill>
                          <a:latin typeface="+mn-lt"/>
                          <a:ea typeface="+mn-ea"/>
                          <a:cs typeface="Arial"/>
                        </a:rPr>
                        <a:t> Office</a:t>
                      </a:r>
                      <a:endParaRPr lang="en-US" sz="1000" dirty="0">
                        <a:latin typeface="+mn-lt"/>
                        <a:cs typeface="Arial"/>
                      </a:endParaRPr>
                    </a:p>
                  </a:txBody>
                  <a:tcPr/>
                </a:tc>
              </a:tr>
              <a:tr h="222455">
                <a:tc>
                  <a:txBody>
                    <a:bodyPr/>
                    <a:lstStyle/>
                    <a:p>
                      <a:r>
                        <a:rPr lang="en-US" sz="1000" b="0" kern="1200" dirty="0" smtClean="0">
                          <a:solidFill>
                            <a:schemeClr val="dk1"/>
                          </a:solidFill>
                          <a:latin typeface="+mn-lt"/>
                          <a:ea typeface="+mn-ea"/>
                          <a:cs typeface="+mn-cs"/>
                        </a:rPr>
                        <a:t>1 &amp; 15 MAY</a:t>
                      </a:r>
                      <a:r>
                        <a:rPr lang="en-US" sz="1000" b="0" kern="1200" baseline="0" dirty="0" smtClean="0">
                          <a:solidFill>
                            <a:schemeClr val="dk1"/>
                          </a:solidFill>
                          <a:latin typeface="+mn-lt"/>
                          <a:ea typeface="+mn-ea"/>
                          <a:cs typeface="+mn-cs"/>
                        </a:rPr>
                        <a:t> 16</a:t>
                      </a:r>
                      <a:endParaRPr lang="en-US" sz="1000" b="0" dirty="0">
                        <a:latin typeface="+mn-lt"/>
                        <a:cs typeface="Arial" pitchFamily="34" charset="0"/>
                      </a:endParaRPr>
                    </a:p>
                  </a:txBody>
                  <a:tcPr/>
                </a:tc>
                <a:tc>
                  <a:txBody>
                    <a:bodyPr/>
                    <a:lstStyle/>
                    <a:p>
                      <a:r>
                        <a:rPr lang="en-US" sz="1000" b="0" kern="1200" dirty="0" smtClean="0">
                          <a:solidFill>
                            <a:schemeClr val="dk1"/>
                          </a:solidFill>
                          <a:latin typeface="+mn-lt"/>
                          <a:ea typeface="+mn-ea"/>
                          <a:cs typeface="+mn-cs"/>
                        </a:rPr>
                        <a:t>Teleconferences</a:t>
                      </a:r>
                      <a:endParaRPr lang="en-US" sz="1000" b="0" dirty="0">
                        <a:latin typeface="+mn-lt"/>
                        <a:cs typeface="Arial" pitchFamily="34" charset="0"/>
                      </a:endParaRPr>
                    </a:p>
                  </a:txBody>
                  <a:tcPr/>
                </a:tc>
                <a:tc>
                  <a:txBody>
                    <a:bodyPr/>
                    <a:lstStyle/>
                    <a:p>
                      <a:r>
                        <a:rPr lang="en-US" sz="1000" b="0" dirty="0" smtClean="0">
                          <a:latin typeface="+mn-lt"/>
                          <a:cs typeface="Arial" pitchFamily="34" charset="0"/>
                        </a:rPr>
                        <a:t>TX-WA-CT-NY</a:t>
                      </a:r>
                      <a:endParaRPr lang="en-US" sz="1000" b="0" dirty="0">
                        <a:latin typeface="+mn-lt"/>
                        <a:cs typeface="Arial" pitchFamily="34" charset="0"/>
                      </a:endParaRPr>
                    </a:p>
                  </a:txBody>
                  <a:tcPr/>
                </a:tc>
              </a:tr>
            </a:tbl>
          </a:graphicData>
        </a:graphic>
      </p:graphicFrame>
      <p:sp>
        <p:nvSpPr>
          <p:cNvPr id="14" name="Rectangle 13"/>
          <p:cNvSpPr/>
          <p:nvPr/>
        </p:nvSpPr>
        <p:spPr>
          <a:xfrm>
            <a:off x="2071254" y="1156285"/>
            <a:ext cx="2348346" cy="5298948"/>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900" b="1" u="sng" dirty="0">
                <a:solidFill>
                  <a:schemeClr val="tx1"/>
                </a:solidFill>
                <a:latin typeface="Arial" pitchFamily="34" charset="0"/>
                <a:cs typeface="Arial" pitchFamily="34" charset="0"/>
              </a:rPr>
              <a:t>Concept:</a:t>
            </a:r>
            <a:r>
              <a:rPr lang="en-US" sz="900" dirty="0">
                <a:solidFill>
                  <a:schemeClr val="tx1"/>
                </a:solidFill>
                <a:latin typeface="Arial" pitchFamily="34" charset="0"/>
                <a:cs typeface="Arial" pitchFamily="34" charset="0"/>
              </a:rPr>
              <a:t>  This is a </a:t>
            </a:r>
            <a:r>
              <a:rPr lang="en-US" sz="900" dirty="0" smtClean="0">
                <a:solidFill>
                  <a:schemeClr val="tx1"/>
                </a:solidFill>
                <a:latin typeface="Arial" pitchFamily="34" charset="0"/>
                <a:cs typeface="Arial" pitchFamily="34" charset="0"/>
              </a:rPr>
              <a:t>four-phase </a:t>
            </a:r>
            <a:r>
              <a:rPr lang="en-US" sz="900" dirty="0">
                <a:solidFill>
                  <a:schemeClr val="tx1"/>
                </a:solidFill>
                <a:latin typeface="Arial" pitchFamily="34" charset="0"/>
                <a:cs typeface="Arial" pitchFamily="34" charset="0"/>
              </a:rPr>
              <a:t>operation. </a:t>
            </a:r>
          </a:p>
          <a:p>
            <a:pPr>
              <a:defRPr/>
            </a:pPr>
            <a:endParaRPr lang="en-US" sz="900" dirty="0">
              <a:solidFill>
                <a:schemeClr val="tx1"/>
              </a:solidFill>
              <a:latin typeface="Arial" pitchFamily="34" charset="0"/>
              <a:cs typeface="Arial" pitchFamily="34" charset="0"/>
            </a:endParaRPr>
          </a:p>
          <a:p>
            <a:pPr>
              <a:defRPr/>
            </a:pPr>
            <a:r>
              <a:rPr lang="en-US" sz="900" b="1" dirty="0">
                <a:solidFill>
                  <a:schemeClr val="tx1"/>
                </a:solidFill>
                <a:latin typeface="Arial" pitchFamily="34" charset="0"/>
                <a:cs typeface="Arial" pitchFamily="34" charset="0"/>
              </a:rPr>
              <a:t>Phase I:</a:t>
            </a: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Research the IRS non-profit organization registration process by 1 APR 2016.</a:t>
            </a:r>
            <a:endParaRPr lang="en-US" sz="900" dirty="0">
              <a:solidFill>
                <a:schemeClr val="tx1"/>
              </a:solidFill>
              <a:latin typeface="Arial" pitchFamily="34" charset="0"/>
              <a:cs typeface="Arial" pitchFamily="34" charset="0"/>
            </a:endParaRPr>
          </a:p>
          <a:p>
            <a:pPr>
              <a:defRPr/>
            </a:pPr>
            <a:endParaRPr lang="en-US" sz="900" dirty="0" smtClean="0">
              <a:solidFill>
                <a:schemeClr val="tx1"/>
              </a:solidFill>
              <a:latin typeface="Arial" pitchFamily="34" charset="0"/>
              <a:cs typeface="Arial" pitchFamily="34" charset="0"/>
            </a:endParaRPr>
          </a:p>
          <a:p>
            <a:pPr>
              <a:defRPr/>
            </a:pPr>
            <a:r>
              <a:rPr lang="en-US" sz="900" b="1" dirty="0" smtClean="0">
                <a:solidFill>
                  <a:schemeClr val="tx1"/>
                </a:solidFill>
                <a:latin typeface="Arial" pitchFamily="34" charset="0"/>
                <a:cs typeface="Arial" pitchFamily="34" charset="0"/>
              </a:rPr>
              <a:t>Phase II: </a:t>
            </a:r>
            <a:r>
              <a:rPr lang="en-US" sz="900" dirty="0" smtClean="0">
                <a:solidFill>
                  <a:schemeClr val="tx1"/>
                </a:solidFill>
                <a:latin typeface="Arial" pitchFamily="34" charset="0"/>
                <a:cs typeface="Arial" pitchFamily="34" charset="0"/>
              </a:rPr>
              <a:t>Designate the name of non-profit organization by 8 APR 16.</a:t>
            </a:r>
          </a:p>
          <a:p>
            <a:pPr marL="0" lvl="2">
              <a:defRPr/>
            </a:pPr>
            <a:endParaRPr lang="en-US" sz="900" b="1" dirty="0" smtClean="0">
              <a:solidFill>
                <a:schemeClr val="tx1"/>
              </a:solidFill>
              <a:latin typeface="Arial" pitchFamily="34" charset="0"/>
              <a:cs typeface="Arial" pitchFamily="34" charset="0"/>
            </a:endParaRPr>
          </a:p>
          <a:p>
            <a:pPr marL="0" lvl="2">
              <a:defRPr/>
            </a:pPr>
            <a:r>
              <a:rPr lang="en-US" sz="900" b="1" dirty="0" smtClean="0">
                <a:solidFill>
                  <a:schemeClr val="tx1"/>
                </a:solidFill>
                <a:latin typeface="Arial" pitchFamily="34" charset="0"/>
                <a:cs typeface="Arial" pitchFamily="34" charset="0"/>
              </a:rPr>
              <a:t>Phase III: </a:t>
            </a:r>
            <a:r>
              <a:rPr lang="en-US" sz="900" dirty="0" smtClean="0">
                <a:solidFill>
                  <a:schemeClr val="tx1"/>
                </a:solidFill>
                <a:latin typeface="Arial" pitchFamily="34" charset="0"/>
                <a:cs typeface="Arial" pitchFamily="34" charset="0"/>
              </a:rPr>
              <a:t>Write a draft of the bylaws and design a draft logo by 15 April 16.</a:t>
            </a:r>
          </a:p>
          <a:p>
            <a:pPr marL="0" lvl="2">
              <a:defRPr/>
            </a:pPr>
            <a:r>
              <a:rPr lang="en-US" sz="900" dirty="0" smtClean="0">
                <a:solidFill>
                  <a:schemeClr val="tx1"/>
                </a:solidFill>
                <a:latin typeface="Arial" pitchFamily="34" charset="0"/>
                <a:cs typeface="Arial" pitchFamily="34" charset="0"/>
              </a:rPr>
              <a:t>A – Major Parts: Purpose, Mission and Vision and all Articles by 9 April</a:t>
            </a:r>
          </a:p>
          <a:p>
            <a:pPr marL="0" lvl="2">
              <a:defRPr/>
            </a:pPr>
            <a:r>
              <a:rPr lang="en-US" sz="900" dirty="0" smtClean="0">
                <a:solidFill>
                  <a:schemeClr val="tx1"/>
                </a:solidFill>
                <a:latin typeface="Arial" pitchFamily="34" charset="0"/>
                <a:cs typeface="Arial" pitchFamily="34" charset="0"/>
              </a:rPr>
              <a:t>B – Coordinate with Sarah for review, proofreading and</a:t>
            </a: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solicit innovative ideas about the new Ministry by 15 April 16.</a:t>
            </a:r>
          </a:p>
          <a:p>
            <a:pPr>
              <a:defRPr/>
            </a:pPr>
            <a:endParaRPr lang="en-US" sz="900" b="1" dirty="0" smtClean="0">
              <a:solidFill>
                <a:schemeClr val="tx1"/>
              </a:solidFill>
              <a:latin typeface="Arial" pitchFamily="34" charset="0"/>
              <a:cs typeface="Arial" pitchFamily="34" charset="0"/>
            </a:endParaRPr>
          </a:p>
          <a:p>
            <a:pPr>
              <a:defRPr/>
            </a:pPr>
            <a:r>
              <a:rPr lang="en-US" sz="900" b="1" dirty="0" smtClean="0">
                <a:solidFill>
                  <a:schemeClr val="tx1"/>
                </a:solidFill>
                <a:latin typeface="Arial" pitchFamily="34" charset="0"/>
                <a:cs typeface="Arial" pitchFamily="34" charset="0"/>
              </a:rPr>
              <a:t>Phase IV: </a:t>
            </a:r>
            <a:r>
              <a:rPr lang="en-US" sz="900" dirty="0" smtClean="0">
                <a:solidFill>
                  <a:schemeClr val="tx1"/>
                </a:solidFill>
                <a:latin typeface="Arial" pitchFamily="34" charset="0"/>
                <a:cs typeface="Arial" pitchFamily="34" charset="0"/>
              </a:rPr>
              <a:t>Coordinate with key agencies to register a non-profit organization ministry with the IRS by 25 May16.</a:t>
            </a:r>
          </a:p>
        </p:txBody>
      </p:sp>
      <p:sp>
        <p:nvSpPr>
          <p:cNvPr id="15" name="Rectangle 14"/>
          <p:cNvSpPr/>
          <p:nvPr/>
        </p:nvSpPr>
        <p:spPr>
          <a:xfrm>
            <a:off x="228600" y="3200399"/>
            <a:ext cx="1828800" cy="325483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900" b="1" u="sng" dirty="0">
                <a:solidFill>
                  <a:schemeClr val="tx1"/>
                </a:solidFill>
                <a:latin typeface="Arial" pitchFamily="34" charset="0"/>
                <a:cs typeface="Arial" pitchFamily="34" charset="0"/>
              </a:rPr>
              <a:t>Key Tasks:</a:t>
            </a:r>
          </a:p>
          <a:p>
            <a:pPr marL="228600" indent="-228600">
              <a:buAutoNum type="arabicPeriod"/>
              <a:defRPr/>
            </a:pPr>
            <a:r>
              <a:rPr lang="en-US" sz="900" dirty="0" smtClean="0">
                <a:solidFill>
                  <a:schemeClr val="tx1"/>
                </a:solidFill>
                <a:latin typeface="Arial" pitchFamily="34" charset="0"/>
                <a:cs typeface="Arial" pitchFamily="34" charset="0"/>
              </a:rPr>
              <a:t>Pray for the future new</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a:t>
            </a:r>
            <a:r>
              <a:rPr lang="en-US" sz="900" dirty="0">
                <a:solidFill>
                  <a:schemeClr val="tx1"/>
                </a:solidFill>
                <a:latin typeface="Arial" pitchFamily="34" charset="0"/>
                <a:cs typeface="Arial" pitchFamily="34" charset="0"/>
              </a:rPr>
              <a:t>M</a:t>
            </a:r>
            <a:r>
              <a:rPr lang="en-US" sz="900" dirty="0" smtClean="0">
                <a:solidFill>
                  <a:schemeClr val="tx1"/>
                </a:solidFill>
                <a:latin typeface="Arial" pitchFamily="34" charset="0"/>
                <a:cs typeface="Arial" pitchFamily="34" charset="0"/>
              </a:rPr>
              <a:t>inistry vision</a:t>
            </a:r>
          </a:p>
          <a:p>
            <a:pPr marL="228600" indent="-228600">
              <a:buAutoNum type="arabicPeriod" startAt="2"/>
              <a:defRPr/>
            </a:pPr>
            <a:r>
              <a:rPr lang="en-US" sz="900" dirty="0" smtClean="0">
                <a:solidFill>
                  <a:schemeClr val="tx1"/>
                </a:solidFill>
                <a:latin typeface="Arial" pitchFamily="34" charset="0"/>
                <a:cs typeface="Arial" pitchFamily="34" charset="0"/>
              </a:rPr>
              <a:t>Research how to register a</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non-profit organization in</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coordination with his</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children</a:t>
            </a:r>
          </a:p>
          <a:p>
            <a:pPr marL="228600" indent="-228600">
              <a:buAutoNum type="arabicPeriod" startAt="3"/>
              <a:defRPr/>
            </a:pPr>
            <a:r>
              <a:rPr lang="en-US" sz="900" dirty="0" smtClean="0">
                <a:solidFill>
                  <a:schemeClr val="tx1"/>
                </a:solidFill>
                <a:latin typeface="Arial" pitchFamily="34" charset="0"/>
                <a:cs typeface="Arial" pitchFamily="34" charset="0"/>
              </a:rPr>
              <a:t>Name the non-profit religious organization</a:t>
            </a:r>
          </a:p>
          <a:p>
            <a:pPr>
              <a:defRPr/>
            </a:pPr>
            <a:r>
              <a:rPr lang="en-US" sz="900" dirty="0" smtClean="0">
                <a:solidFill>
                  <a:schemeClr val="tx1"/>
                </a:solidFill>
                <a:latin typeface="Arial" pitchFamily="34" charset="0"/>
                <a:cs typeface="Arial" pitchFamily="34" charset="0"/>
              </a:rPr>
              <a:t>4.    Design a draft logo</a:t>
            </a:r>
          </a:p>
          <a:p>
            <a:pPr marL="228600" indent="-228600">
              <a:buAutoNum type="arabicPeriod" startAt="5"/>
              <a:defRPr/>
            </a:pPr>
            <a:r>
              <a:rPr lang="en-US" sz="900" dirty="0" smtClean="0">
                <a:solidFill>
                  <a:schemeClr val="tx1"/>
                </a:solidFill>
                <a:latin typeface="Arial" pitchFamily="34" charset="0"/>
                <a:cs typeface="Arial" pitchFamily="34" charset="0"/>
              </a:rPr>
              <a:t>Write a draft bylaws for the</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non-profit organization</a:t>
            </a:r>
            <a:endParaRPr lang="en-US" sz="900" dirty="0">
              <a:solidFill>
                <a:schemeClr val="tx1"/>
              </a:solidFill>
              <a:latin typeface="Arial" pitchFamily="34" charset="0"/>
              <a:cs typeface="Arial" pitchFamily="34" charset="0"/>
            </a:endParaRPr>
          </a:p>
          <a:p>
            <a:pPr marL="228600" indent="-228600">
              <a:buAutoNum type="arabicPeriod" startAt="6"/>
              <a:defRPr/>
            </a:pPr>
            <a:r>
              <a:rPr lang="en-US" sz="900" dirty="0" smtClean="0">
                <a:solidFill>
                  <a:schemeClr val="tx1"/>
                </a:solidFill>
                <a:latin typeface="Arial" pitchFamily="34" charset="0"/>
                <a:cs typeface="Arial" pitchFamily="34" charset="0"/>
              </a:rPr>
              <a:t>Coordinate with key</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agencies  </a:t>
            </a:r>
          </a:p>
          <a:p>
            <a:pPr>
              <a:defRPr/>
            </a:pPr>
            <a:r>
              <a:rPr lang="en-US" sz="1000" dirty="0" smtClean="0">
                <a:solidFill>
                  <a:schemeClr val="tx1"/>
                </a:solidFill>
                <a:latin typeface="Arial" pitchFamily="34" charset="0"/>
                <a:cs typeface="Arial" pitchFamily="34" charset="0"/>
              </a:rPr>
              <a:t>      </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A. CPA (Mr. Mike Cho)</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a:t>
            </a:r>
          </a:p>
          <a:p>
            <a:pPr>
              <a:defRPr/>
            </a:pPr>
            <a:r>
              <a:rPr lang="en-US" sz="900" dirty="0">
                <a:solidFill>
                  <a:schemeClr val="tx1"/>
                </a:solidFill>
                <a:latin typeface="Arial" pitchFamily="34" charset="0"/>
                <a:cs typeface="Arial" pitchFamily="34" charset="0"/>
              </a:rPr>
              <a:t> </a:t>
            </a:r>
            <a:r>
              <a:rPr lang="en-US" sz="900" dirty="0" smtClean="0">
                <a:solidFill>
                  <a:schemeClr val="tx1"/>
                </a:solidFill>
                <a:latin typeface="Arial" pitchFamily="34" charset="0"/>
                <a:cs typeface="Arial" pitchFamily="34" charset="0"/>
              </a:rPr>
              <a:t>    B. Military Attorney</a:t>
            </a:r>
          </a:p>
          <a:p>
            <a:pPr marL="228600" indent="-228600">
              <a:buFontTx/>
              <a:buAutoNum type="arabicPeriod"/>
              <a:defRPr/>
            </a:pPr>
            <a:endParaRPr lang="en-US" sz="1000" dirty="0" smtClean="0">
              <a:solidFill>
                <a:schemeClr val="tx1"/>
              </a:solidFill>
              <a:latin typeface="Arial" pitchFamily="34" charset="0"/>
              <a:cs typeface="Arial" pitchFamily="34" charset="0"/>
            </a:endParaRPr>
          </a:p>
        </p:txBody>
      </p:sp>
      <p:sp>
        <p:nvSpPr>
          <p:cNvPr id="16" name="Rectangle 15"/>
          <p:cNvSpPr/>
          <p:nvPr/>
        </p:nvSpPr>
        <p:spPr>
          <a:xfrm>
            <a:off x="228600" y="2057400"/>
            <a:ext cx="1828800" cy="11430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900" b="1" u="sng" dirty="0" smtClean="0">
                <a:solidFill>
                  <a:schemeClr val="tx1"/>
                </a:solidFill>
                <a:latin typeface="Arial" pitchFamily="34" charset="0"/>
                <a:cs typeface="Arial" pitchFamily="34" charset="0"/>
              </a:rPr>
              <a:t>Mission</a:t>
            </a:r>
            <a:r>
              <a:rPr lang="en-US" sz="900" dirty="0" smtClean="0">
                <a:solidFill>
                  <a:schemeClr val="tx1"/>
                </a:solidFill>
                <a:latin typeface="Arial" pitchFamily="34" charset="0"/>
                <a:cs typeface="Arial" pitchFamily="34" charset="0"/>
              </a:rPr>
              <a:t>: To prepare and register a non-profit organization with the IRS for Chaplain Kim’s continuing ministry to meet his passion for providing spiritual leadership to God’s people across the globe.</a:t>
            </a:r>
            <a:endParaRPr lang="en-US" sz="900" dirty="0">
              <a:solidFill>
                <a:schemeClr val="tx1"/>
              </a:solidFill>
              <a:latin typeface="Arial" pitchFamily="34" charset="0"/>
              <a:cs typeface="Arial" pitchFamily="34" charset="0"/>
            </a:endParaRPr>
          </a:p>
        </p:txBody>
      </p:sp>
      <p:sp>
        <p:nvSpPr>
          <p:cNvPr id="17" name="Rectangle 16"/>
          <p:cNvSpPr/>
          <p:nvPr/>
        </p:nvSpPr>
        <p:spPr>
          <a:xfrm>
            <a:off x="228600" y="1156285"/>
            <a:ext cx="1828800" cy="901115"/>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sz="900" b="1" u="sng" dirty="0">
                <a:solidFill>
                  <a:schemeClr val="tx1"/>
                </a:solidFill>
                <a:latin typeface="Arial" pitchFamily="34" charset="0"/>
                <a:cs typeface="Arial" pitchFamily="34" charset="0"/>
              </a:rPr>
              <a:t>Situation</a:t>
            </a:r>
            <a:r>
              <a:rPr lang="en-US" sz="900" dirty="0" smtClean="0">
                <a:solidFill>
                  <a:schemeClr val="tx1"/>
                </a:solidFill>
                <a:latin typeface="Arial" pitchFamily="34" charset="0"/>
                <a:cs typeface="Arial" pitchFamily="34" charset="0"/>
              </a:rPr>
              <a:t>: Chaplain (Colonel) Youn H. Kim will be retired from the Active Duty Army Chaplain’s ministry in August 2016.  He is willing to continue serving actively for God and the People.</a:t>
            </a:r>
            <a:endParaRPr lang="en-US" sz="900" dirty="0">
              <a:solidFill>
                <a:schemeClr val="tx1"/>
              </a:solidFill>
              <a:latin typeface="Arial" pitchFamily="34" charset="0"/>
              <a:cs typeface="Arial" pitchFamily="34" charset="0"/>
            </a:endParaRPr>
          </a:p>
        </p:txBody>
      </p:sp>
      <p:cxnSp>
        <p:nvCxnSpPr>
          <p:cNvPr id="6" name="Straight Connector 5"/>
          <p:cNvCxnSpPr/>
          <p:nvPr/>
        </p:nvCxnSpPr>
        <p:spPr>
          <a:xfrm>
            <a:off x="2057400" y="3962400"/>
            <a:ext cx="2362200" cy="0"/>
          </a:xfrm>
          <a:prstGeom prst="line">
            <a:avLst/>
          </a:prstGeom>
        </p:spPr>
        <p:style>
          <a:lnRef idx="3">
            <a:schemeClr val="dk1"/>
          </a:lnRef>
          <a:fillRef idx="0">
            <a:schemeClr val="dk1"/>
          </a:fillRef>
          <a:effectRef idx="2">
            <a:schemeClr val="dk1"/>
          </a:effectRef>
          <a:fontRef idx="minor">
            <a:schemeClr val="tx1"/>
          </a:fontRef>
        </p:style>
      </p:cxnSp>
      <p:sp>
        <p:nvSpPr>
          <p:cNvPr id="8" name="TextBox 7"/>
          <p:cNvSpPr txBox="1"/>
          <p:nvPr/>
        </p:nvSpPr>
        <p:spPr>
          <a:xfrm>
            <a:off x="2105610" y="4101308"/>
            <a:ext cx="2348346" cy="1754326"/>
          </a:xfrm>
          <a:prstGeom prst="rect">
            <a:avLst/>
          </a:prstGeom>
          <a:noFill/>
        </p:spPr>
        <p:txBody>
          <a:bodyPr wrap="square" rtlCol="0">
            <a:spAutoFit/>
          </a:bodyPr>
          <a:lstStyle/>
          <a:p>
            <a:r>
              <a:rPr lang="en-US" sz="900" b="1" u="sng" dirty="0" smtClean="0">
                <a:latin typeface="Arial" panose="020B0604020202020204" pitchFamily="34" charset="0"/>
                <a:cs typeface="Arial" panose="020B0604020202020204" pitchFamily="34" charset="0"/>
              </a:rPr>
              <a:t>Way Ahead</a:t>
            </a:r>
          </a:p>
          <a:p>
            <a:pPr marL="228600" indent="-228600">
              <a:buAutoNum type="arabicPeriod"/>
            </a:pPr>
            <a:r>
              <a:rPr lang="en-US" sz="900" dirty="0" smtClean="0">
                <a:latin typeface="Arial" panose="020B0604020202020204" pitchFamily="34" charset="0"/>
                <a:cs typeface="Arial" panose="020B0604020202020204" pitchFamily="34" charset="0"/>
              </a:rPr>
              <a:t>Obtain collective inputs with focus</a:t>
            </a:r>
          </a:p>
          <a:p>
            <a:r>
              <a:rPr lang="en-US" sz="900" dirty="0">
                <a:latin typeface="Arial" panose="020B0604020202020204" pitchFamily="34" charset="0"/>
                <a:cs typeface="Arial" panose="020B0604020202020204" pitchFamily="34" charset="0"/>
              </a:rPr>
              <a:t> </a:t>
            </a:r>
            <a:r>
              <a:rPr lang="en-US" sz="900" dirty="0" smtClean="0">
                <a:latin typeface="Arial" panose="020B0604020202020204" pitchFamily="34" charset="0"/>
                <a:cs typeface="Arial" panose="020B0604020202020204" pitchFamily="34" charset="0"/>
              </a:rPr>
              <a:t>      on the future (2025 &amp; Beyond)</a:t>
            </a:r>
          </a:p>
          <a:p>
            <a:pPr marL="228600" indent="-228600">
              <a:buAutoNum type="arabicPeriod" startAt="2"/>
            </a:pPr>
            <a:r>
              <a:rPr lang="en-US" sz="900" dirty="0" smtClean="0">
                <a:latin typeface="Arial" panose="020B0604020202020204" pitchFamily="34" charset="0"/>
                <a:cs typeface="Arial" panose="020B0604020202020204" pitchFamily="34" charset="0"/>
              </a:rPr>
              <a:t>Maximize what we have and </a:t>
            </a:r>
          </a:p>
          <a:p>
            <a:r>
              <a:rPr lang="en-US" sz="900" dirty="0">
                <a:latin typeface="Arial" panose="020B0604020202020204" pitchFamily="34" charset="0"/>
                <a:cs typeface="Arial" panose="020B0604020202020204" pitchFamily="34" charset="0"/>
              </a:rPr>
              <a:t> </a:t>
            </a:r>
            <a:r>
              <a:rPr lang="en-US" sz="900" dirty="0" smtClean="0">
                <a:latin typeface="Arial" panose="020B0604020202020204" pitchFamily="34" charset="0"/>
                <a:cs typeface="Arial" panose="020B0604020202020204" pitchFamily="34" charset="0"/>
              </a:rPr>
              <a:t>      consolidate where possible</a:t>
            </a:r>
          </a:p>
          <a:p>
            <a:pPr marL="228600" indent="-228600">
              <a:buAutoNum type="arabicPeriod" startAt="3"/>
            </a:pPr>
            <a:r>
              <a:rPr lang="en-US" sz="900" dirty="0" smtClean="0">
                <a:latin typeface="Arial" panose="020B0604020202020204" pitchFamily="34" charset="0"/>
                <a:cs typeface="Arial" panose="020B0604020202020204" pitchFamily="34" charset="0"/>
              </a:rPr>
              <a:t>Continue to look for ways to </a:t>
            </a:r>
          </a:p>
          <a:p>
            <a:r>
              <a:rPr lang="en-US" sz="900" dirty="0">
                <a:latin typeface="Arial" panose="020B0604020202020204" pitchFamily="34" charset="0"/>
                <a:cs typeface="Arial" panose="020B0604020202020204" pitchFamily="34" charset="0"/>
              </a:rPr>
              <a:t> </a:t>
            </a:r>
            <a:r>
              <a:rPr lang="en-US" sz="900" dirty="0" smtClean="0">
                <a:latin typeface="Arial" panose="020B0604020202020204" pitchFamily="34" charset="0"/>
                <a:cs typeface="Arial" panose="020B0604020202020204" pitchFamily="34" charset="0"/>
              </a:rPr>
              <a:t>     “Develop HIS Ministry” </a:t>
            </a:r>
          </a:p>
          <a:p>
            <a:r>
              <a:rPr lang="en-US" sz="900" dirty="0" smtClean="0">
                <a:latin typeface="Arial" panose="020B0604020202020204" pitchFamily="34" charset="0"/>
                <a:cs typeface="Arial" panose="020B0604020202020204" pitchFamily="34" charset="0"/>
              </a:rPr>
              <a:t>4.    Sustain and improve MINISTRY</a:t>
            </a:r>
          </a:p>
          <a:p>
            <a:r>
              <a:rPr lang="en-US" sz="900" dirty="0">
                <a:latin typeface="Arial" panose="020B0604020202020204" pitchFamily="34" charset="0"/>
                <a:cs typeface="Arial" panose="020B0604020202020204" pitchFamily="34" charset="0"/>
              </a:rPr>
              <a:t> </a:t>
            </a:r>
            <a:r>
              <a:rPr lang="en-US" sz="900" dirty="0" smtClean="0">
                <a:latin typeface="Arial" panose="020B0604020202020204" pitchFamily="34" charset="0"/>
                <a:cs typeface="Arial" panose="020B0604020202020204" pitchFamily="34" charset="0"/>
              </a:rPr>
              <a:t>      while maintaining high quality </a:t>
            </a:r>
          </a:p>
          <a:p>
            <a:r>
              <a:rPr lang="en-US" sz="900" dirty="0">
                <a:latin typeface="Arial" panose="020B0604020202020204" pitchFamily="34" charset="0"/>
                <a:cs typeface="Arial" panose="020B0604020202020204" pitchFamily="34" charset="0"/>
              </a:rPr>
              <a:t> </a:t>
            </a:r>
            <a:r>
              <a:rPr lang="en-US" sz="900" dirty="0" smtClean="0">
                <a:latin typeface="Arial" panose="020B0604020202020204" pitchFamily="34" charset="0"/>
                <a:cs typeface="Arial" panose="020B0604020202020204" pitchFamily="34" charset="0"/>
              </a:rPr>
              <a:t>      Outreach Programs</a:t>
            </a:r>
          </a:p>
          <a:p>
            <a:r>
              <a:rPr lang="en-US" sz="900" dirty="0" smtClean="0">
                <a:latin typeface="Arial" panose="020B0604020202020204" pitchFamily="34" charset="0"/>
                <a:cs typeface="Arial" panose="020B0604020202020204" pitchFamily="34" charset="0"/>
              </a:rPr>
              <a:t>5.    Organized and deliberate </a:t>
            </a:r>
          </a:p>
          <a:p>
            <a:r>
              <a:rPr lang="en-US" sz="900" dirty="0">
                <a:latin typeface="Arial" panose="020B0604020202020204" pitchFamily="34" charset="0"/>
                <a:cs typeface="Arial" panose="020B0604020202020204" pitchFamily="34" charset="0"/>
              </a:rPr>
              <a:t> </a:t>
            </a:r>
            <a:r>
              <a:rPr lang="en-US" sz="900" dirty="0" smtClean="0">
                <a:latin typeface="Arial" panose="020B0604020202020204" pitchFamily="34" charset="0"/>
                <a:cs typeface="Arial" panose="020B0604020202020204" pitchFamily="34" charset="0"/>
              </a:rPr>
              <a:t>      Membership in the U.S. and abroad</a:t>
            </a:r>
            <a:endParaRPr lang="en-US" sz="900"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180795380"/>
              </p:ext>
            </p:extLst>
          </p:nvPr>
        </p:nvGraphicFramePr>
        <p:xfrm>
          <a:off x="4456145" y="6156960"/>
          <a:ext cx="4474663" cy="243840"/>
        </p:xfrm>
        <a:graphic>
          <a:graphicData uri="http://schemas.openxmlformats.org/drawingml/2006/table">
            <a:tbl>
              <a:tblPr firstRow="1" bandRow="1">
                <a:tableStyleId>{5C22544A-7EE6-4342-B048-85BDC9FD1C3A}</a:tableStyleId>
              </a:tblPr>
              <a:tblGrid>
                <a:gridCol w="1046813"/>
                <a:gridCol w="3012817"/>
                <a:gridCol w="415033"/>
              </a:tblGrid>
              <a:tr h="243575">
                <a:tc>
                  <a:txBody>
                    <a:bodyPr/>
                    <a:lstStyle/>
                    <a:p>
                      <a:endParaRPr lang="en-US" sz="1000" dirty="0">
                        <a:latin typeface="+mn-lt"/>
                        <a:cs typeface="Arial"/>
                      </a:endParaRPr>
                    </a:p>
                  </a:txBody>
                  <a:tcPr>
                    <a:solidFill>
                      <a:schemeClr val="accent1">
                        <a:lumMod val="20000"/>
                        <a:lumOff val="80000"/>
                      </a:schemeClr>
                    </a:solidFill>
                  </a:tcPr>
                </a:tc>
                <a:tc>
                  <a:txBody>
                    <a:bodyPr/>
                    <a:lstStyle/>
                    <a:p>
                      <a:endParaRPr lang="en-US" sz="1000" dirty="0">
                        <a:latin typeface="+mn-lt"/>
                        <a:cs typeface="Arial"/>
                      </a:endParaRPr>
                    </a:p>
                  </a:txBody>
                  <a:tcPr>
                    <a:solidFill>
                      <a:schemeClr val="accent1">
                        <a:lumMod val="20000"/>
                        <a:lumOff val="80000"/>
                      </a:schemeClr>
                    </a:solidFill>
                  </a:tcPr>
                </a:tc>
                <a:tc>
                  <a:txBody>
                    <a:bodyPr/>
                    <a:lstStyle/>
                    <a:p>
                      <a:endParaRPr lang="en-US" sz="1000" dirty="0">
                        <a:latin typeface="+mn-lt"/>
                        <a:cs typeface="Arial"/>
                      </a:endParaRPr>
                    </a:p>
                  </a:txBody>
                  <a:tcPr>
                    <a:solidFill>
                      <a:schemeClr val="accent1">
                        <a:lumMod val="20000"/>
                        <a:lumOff val="80000"/>
                      </a:schemeClr>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xmlns="" val="3233010633"/>
              </p:ext>
            </p:extLst>
          </p:nvPr>
        </p:nvGraphicFramePr>
        <p:xfrm>
          <a:off x="4518137" y="5886148"/>
          <a:ext cx="4412671" cy="243840"/>
        </p:xfrm>
        <a:graphic>
          <a:graphicData uri="http://schemas.openxmlformats.org/drawingml/2006/table">
            <a:tbl>
              <a:tblPr firstRow="1" bandRow="1">
                <a:tableStyleId>{5C22544A-7EE6-4342-B048-85BDC9FD1C3A}</a:tableStyleId>
              </a:tblPr>
              <a:tblGrid>
                <a:gridCol w="528416"/>
                <a:gridCol w="1630844"/>
                <a:gridCol w="1630844"/>
                <a:gridCol w="622567"/>
              </a:tblGrid>
              <a:tr h="228599">
                <a:tc>
                  <a:txBody>
                    <a:bodyPr/>
                    <a:lstStyle/>
                    <a:p>
                      <a:endParaRPr lang="en-US" sz="1000" b="0" dirty="0">
                        <a:latin typeface="+mn-lt"/>
                        <a:cs typeface="Arial" pitchFamily="34" charset="0"/>
                      </a:endParaRPr>
                    </a:p>
                  </a:txBody>
                  <a:tcPr>
                    <a:solidFill>
                      <a:schemeClr val="bg1"/>
                    </a:solidFill>
                  </a:tcPr>
                </a:tc>
                <a:tc>
                  <a:txBody>
                    <a:bodyPr/>
                    <a:lstStyle/>
                    <a:p>
                      <a:endParaRPr lang="en-US" sz="1000" dirty="0">
                        <a:latin typeface="+mn-lt"/>
                        <a:cs typeface="Arial"/>
                      </a:endParaRPr>
                    </a:p>
                  </a:txBody>
                  <a:tcPr>
                    <a:solidFill>
                      <a:schemeClr val="bg1"/>
                    </a:solidFill>
                  </a:tcPr>
                </a:tc>
                <a:tc>
                  <a:txBody>
                    <a:bodyPr/>
                    <a:lstStyle/>
                    <a:p>
                      <a:endParaRPr lang="en-US" sz="1000" dirty="0">
                        <a:latin typeface="+mn-lt"/>
                        <a:cs typeface="Arial"/>
                      </a:endParaRPr>
                    </a:p>
                  </a:txBody>
                  <a:tcPr>
                    <a:solidFill>
                      <a:schemeClr val="bg1"/>
                    </a:solidFill>
                  </a:tcPr>
                </a:tc>
                <a:tc>
                  <a:txBody>
                    <a:bodyPr/>
                    <a:lstStyle/>
                    <a:p>
                      <a:endParaRPr lang="en-US" sz="1000" dirty="0">
                        <a:latin typeface="+mn-lt"/>
                        <a:cs typeface="Arial"/>
                      </a:endParaRPr>
                    </a:p>
                  </a:txBody>
                  <a:tcPr>
                    <a:solidFill>
                      <a:schemeClr val="bg1"/>
                    </a:solidFill>
                  </a:tcPr>
                </a:tc>
              </a:tr>
            </a:tbl>
          </a:graphicData>
        </a:graphic>
      </p:graphicFrame>
      <p:sp>
        <p:nvSpPr>
          <p:cNvPr id="5" name="TextBox 4"/>
          <p:cNvSpPr txBox="1"/>
          <p:nvPr/>
        </p:nvSpPr>
        <p:spPr>
          <a:xfrm>
            <a:off x="7924800" y="5679906"/>
            <a:ext cx="830677" cy="246221"/>
          </a:xfrm>
          <a:prstGeom prst="rect">
            <a:avLst/>
          </a:prstGeom>
          <a:noFill/>
        </p:spPr>
        <p:txBody>
          <a:bodyPr wrap="none" rtlCol="0">
            <a:spAutoFit/>
          </a:bodyPr>
          <a:lstStyle/>
          <a:p>
            <a:r>
              <a:rPr lang="en-US" sz="1000" dirty="0" smtClean="0"/>
              <a:t>Building 448</a:t>
            </a:r>
            <a:endParaRPr lang="en-US" sz="1000" dirty="0"/>
          </a:p>
        </p:txBody>
      </p:sp>
      <p:sp>
        <p:nvSpPr>
          <p:cNvPr id="7" name="TextBox 6"/>
          <p:cNvSpPr txBox="1"/>
          <p:nvPr/>
        </p:nvSpPr>
        <p:spPr>
          <a:xfrm>
            <a:off x="4424791" y="5669163"/>
            <a:ext cx="881973" cy="246221"/>
          </a:xfrm>
          <a:prstGeom prst="rect">
            <a:avLst/>
          </a:prstGeom>
          <a:noFill/>
        </p:spPr>
        <p:txBody>
          <a:bodyPr wrap="none" rtlCol="0">
            <a:spAutoFit/>
          </a:bodyPr>
          <a:lstStyle/>
          <a:p>
            <a:r>
              <a:rPr lang="en-US" sz="1000" dirty="0" smtClean="0"/>
              <a:t>16 MAY 2016</a:t>
            </a:r>
            <a:endParaRPr lang="en-US" sz="1000" dirty="0"/>
          </a:p>
        </p:txBody>
      </p:sp>
      <p:sp>
        <p:nvSpPr>
          <p:cNvPr id="9" name="TextBox 8"/>
          <p:cNvSpPr txBox="1"/>
          <p:nvPr/>
        </p:nvSpPr>
        <p:spPr>
          <a:xfrm>
            <a:off x="4402198" y="5876026"/>
            <a:ext cx="881973" cy="246221"/>
          </a:xfrm>
          <a:prstGeom prst="rect">
            <a:avLst/>
          </a:prstGeom>
          <a:noFill/>
        </p:spPr>
        <p:txBody>
          <a:bodyPr wrap="none" rtlCol="0">
            <a:spAutoFit/>
          </a:bodyPr>
          <a:lstStyle/>
          <a:p>
            <a:r>
              <a:rPr lang="en-US" sz="1000" dirty="0"/>
              <a:t>2</a:t>
            </a:r>
            <a:r>
              <a:rPr lang="en-US" sz="1000" dirty="0" smtClean="0"/>
              <a:t>5 MAY 2016</a:t>
            </a:r>
            <a:endParaRPr lang="en-US" sz="1000" dirty="0"/>
          </a:p>
        </p:txBody>
      </p:sp>
      <p:sp>
        <p:nvSpPr>
          <p:cNvPr id="10" name="TextBox 9"/>
          <p:cNvSpPr txBox="1"/>
          <p:nvPr/>
        </p:nvSpPr>
        <p:spPr>
          <a:xfrm>
            <a:off x="5323903" y="5669163"/>
            <a:ext cx="1762021" cy="246221"/>
          </a:xfrm>
          <a:prstGeom prst="rect">
            <a:avLst/>
          </a:prstGeom>
          <a:noFill/>
        </p:spPr>
        <p:txBody>
          <a:bodyPr wrap="none" rtlCol="0">
            <a:spAutoFit/>
          </a:bodyPr>
          <a:lstStyle/>
          <a:p>
            <a:r>
              <a:rPr lang="en-US" sz="1000" dirty="0" smtClean="0"/>
              <a:t>Readjustment of Concept Plan</a:t>
            </a:r>
            <a:endParaRPr lang="en-US" sz="1000" dirty="0"/>
          </a:p>
        </p:txBody>
      </p:sp>
      <p:sp>
        <p:nvSpPr>
          <p:cNvPr id="11" name="TextBox 10"/>
          <p:cNvSpPr txBox="1"/>
          <p:nvPr/>
        </p:nvSpPr>
        <p:spPr>
          <a:xfrm>
            <a:off x="5330880" y="5876026"/>
            <a:ext cx="2145139" cy="246221"/>
          </a:xfrm>
          <a:prstGeom prst="rect">
            <a:avLst/>
          </a:prstGeom>
          <a:noFill/>
        </p:spPr>
        <p:txBody>
          <a:bodyPr wrap="none" rtlCol="0">
            <a:spAutoFit/>
          </a:bodyPr>
          <a:lstStyle/>
          <a:p>
            <a:r>
              <a:rPr lang="en-US" sz="1000" dirty="0" smtClean="0"/>
              <a:t>Email the </a:t>
            </a:r>
            <a:r>
              <a:rPr lang="en-US" sz="1000" dirty="0"/>
              <a:t>B</a:t>
            </a:r>
            <a:r>
              <a:rPr lang="en-US" sz="1000" dirty="0" smtClean="0"/>
              <a:t>ylaws of Non-Profit to CPA</a:t>
            </a:r>
            <a:endParaRPr lang="en-US" sz="1000" dirty="0"/>
          </a:p>
        </p:txBody>
      </p:sp>
      <p:sp>
        <p:nvSpPr>
          <p:cNvPr id="12" name="TextBox 11"/>
          <p:cNvSpPr txBox="1"/>
          <p:nvPr/>
        </p:nvSpPr>
        <p:spPr>
          <a:xfrm>
            <a:off x="7924800" y="5900136"/>
            <a:ext cx="591829" cy="246221"/>
          </a:xfrm>
          <a:prstGeom prst="rect">
            <a:avLst/>
          </a:prstGeom>
          <a:noFill/>
        </p:spPr>
        <p:txBody>
          <a:bodyPr wrap="none" rtlCol="0">
            <a:spAutoFit/>
          </a:bodyPr>
          <a:lstStyle/>
          <a:p>
            <a:r>
              <a:rPr lang="en-US" sz="1000" dirty="0" smtClean="0"/>
              <a:t>Fed WA</a:t>
            </a:r>
            <a:endParaRPr lang="en-US" sz="1000" dirty="0"/>
          </a:p>
        </p:txBody>
      </p:sp>
      <p:sp>
        <p:nvSpPr>
          <p:cNvPr id="18" name="TextBox 17"/>
          <p:cNvSpPr txBox="1"/>
          <p:nvPr/>
        </p:nvSpPr>
        <p:spPr>
          <a:xfrm>
            <a:off x="4402198" y="6149219"/>
            <a:ext cx="843501" cy="246221"/>
          </a:xfrm>
          <a:prstGeom prst="rect">
            <a:avLst/>
          </a:prstGeom>
          <a:noFill/>
        </p:spPr>
        <p:txBody>
          <a:bodyPr wrap="none" rtlCol="0">
            <a:spAutoFit/>
          </a:bodyPr>
          <a:lstStyle/>
          <a:p>
            <a:r>
              <a:rPr lang="en-US" sz="1000" dirty="0" smtClean="0"/>
              <a:t>15 JUN 2016</a:t>
            </a:r>
            <a:endParaRPr lang="en-US" sz="1000" dirty="0"/>
          </a:p>
        </p:txBody>
      </p:sp>
      <p:sp>
        <p:nvSpPr>
          <p:cNvPr id="19" name="TextBox 18"/>
          <p:cNvSpPr txBox="1"/>
          <p:nvPr/>
        </p:nvSpPr>
        <p:spPr>
          <a:xfrm>
            <a:off x="5311053" y="6121626"/>
            <a:ext cx="2004075" cy="246221"/>
          </a:xfrm>
          <a:prstGeom prst="rect">
            <a:avLst/>
          </a:prstGeom>
          <a:noFill/>
        </p:spPr>
        <p:txBody>
          <a:bodyPr wrap="none" rtlCol="0">
            <a:spAutoFit/>
          </a:bodyPr>
          <a:lstStyle/>
          <a:p>
            <a:r>
              <a:rPr lang="en-US" sz="1000" dirty="0" smtClean="0"/>
              <a:t>Develop Ministries and Way Ahead</a:t>
            </a:r>
            <a:endParaRPr lang="en-US" sz="1000" dirty="0"/>
          </a:p>
        </p:txBody>
      </p:sp>
      <p:sp>
        <p:nvSpPr>
          <p:cNvPr id="20" name="TextBox 19"/>
          <p:cNvSpPr txBox="1"/>
          <p:nvPr/>
        </p:nvSpPr>
        <p:spPr>
          <a:xfrm>
            <a:off x="7924799" y="6148699"/>
            <a:ext cx="830677" cy="246221"/>
          </a:xfrm>
          <a:prstGeom prst="rect">
            <a:avLst/>
          </a:prstGeom>
          <a:noFill/>
        </p:spPr>
        <p:txBody>
          <a:bodyPr wrap="none" rtlCol="0">
            <a:spAutoFit/>
          </a:bodyPr>
          <a:lstStyle/>
          <a:p>
            <a:r>
              <a:rPr lang="en-US" sz="1000" dirty="0" smtClean="0"/>
              <a:t>Building 448</a:t>
            </a:r>
            <a:endParaRPr lang="en-US" sz="1000" dirty="0"/>
          </a:p>
        </p:txBody>
      </p:sp>
    </p:spTree>
    <p:extLst>
      <p:ext uri="{BB962C8B-B14F-4D97-AF65-F5344CB8AC3E}">
        <p14:creationId xmlns:p14="http://schemas.microsoft.com/office/powerpoint/2010/main" xmlns="" val="3441876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550" y="381000"/>
            <a:ext cx="7886700" cy="838200"/>
          </a:xfrm>
        </p:spPr>
        <p:txBody>
          <a:bodyPr>
            <a:normAutofit/>
          </a:bodyPr>
          <a:lstStyle/>
          <a:p>
            <a:pPr algn="ctr"/>
            <a:r>
              <a:rPr lang="en-US" sz="3600" b="1" dirty="0" smtClean="0">
                <a:latin typeface="Arial"/>
                <a:cs typeface="Arial"/>
              </a:rPr>
              <a:t>     </a:t>
            </a:r>
            <a:endParaRPr lang="en-US" sz="3600" b="1" dirty="0">
              <a:latin typeface="Arial"/>
              <a:cs typeface="Arial"/>
            </a:endParaRPr>
          </a:p>
        </p:txBody>
      </p:sp>
      <p:graphicFrame>
        <p:nvGraphicFramePr>
          <p:cNvPr id="10" name="Table 9"/>
          <p:cNvGraphicFramePr>
            <a:graphicFrameLocks noGrp="1"/>
          </p:cNvGraphicFramePr>
          <p:nvPr>
            <p:extLst>
              <p:ext uri="{D42A27DB-BD31-4B8C-83A1-F6EECF244321}">
                <p14:modId xmlns:p14="http://schemas.microsoft.com/office/powerpoint/2010/main" xmlns="" val="574492754"/>
              </p:ext>
            </p:extLst>
          </p:nvPr>
        </p:nvGraphicFramePr>
        <p:xfrm>
          <a:off x="600075" y="1219199"/>
          <a:ext cx="8153400" cy="5480037"/>
        </p:xfrm>
        <a:graphic>
          <a:graphicData uri="http://schemas.openxmlformats.org/drawingml/2006/table">
            <a:tbl>
              <a:tblPr>
                <a:tableStyleId>{284E427A-3D55-4303-BF80-6455036E1DE7}</a:tableStyleId>
              </a:tblPr>
              <a:tblGrid>
                <a:gridCol w="2583255"/>
                <a:gridCol w="5570145"/>
              </a:tblGrid>
              <a:tr h="437800">
                <a:tc>
                  <a:txBody>
                    <a:bodyPr/>
                    <a:lstStyle/>
                    <a:p>
                      <a:pPr algn="l" fontAlgn="b"/>
                      <a:r>
                        <a:rPr lang="en-US" sz="1400" b="1" i="0" u="none" strike="noStrike" dirty="0" smtClean="0">
                          <a:solidFill>
                            <a:srgbClr val="000000"/>
                          </a:solidFill>
                          <a:latin typeface="Arial" panose="020B0604020202020204" pitchFamily="34" charset="0"/>
                          <a:cs typeface="Arial" panose="020B0604020202020204" pitchFamily="34" charset="0"/>
                        </a:rPr>
                        <a:t>Non-Profit</a:t>
                      </a:r>
                      <a:r>
                        <a:rPr lang="en-US" sz="1400" b="1" i="0" u="none" strike="noStrike" baseline="0" dirty="0" smtClean="0">
                          <a:solidFill>
                            <a:srgbClr val="000000"/>
                          </a:solidFill>
                          <a:latin typeface="Arial" panose="020B0604020202020204" pitchFamily="34" charset="0"/>
                          <a:cs typeface="Arial" panose="020B0604020202020204" pitchFamily="34" charset="0"/>
                        </a:rPr>
                        <a:t> Org Registration</a:t>
                      </a:r>
                      <a:endParaRPr lang="en-US" sz="1400" b="1" i="0" u="none" strike="noStrike" dirty="0">
                        <a:solidFill>
                          <a:srgbClr val="000000"/>
                        </a:solidFill>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algn="l" fontAlgn="b"/>
                      <a:r>
                        <a:rPr lang="en-US" sz="1400" b="1" i="0" u="none" strike="noStrike" baseline="0" dirty="0" smtClean="0">
                          <a:solidFill>
                            <a:schemeClr val="dk1"/>
                          </a:solidFill>
                          <a:latin typeface="Arial" panose="020B0604020202020204" pitchFamily="34" charset="0"/>
                          <a:cs typeface="Arial" panose="020B0604020202020204" pitchFamily="34" charset="0"/>
                        </a:rPr>
                        <a:t>CPA Registration Fee &amp; Cost (by JUNE 2016)</a:t>
                      </a:r>
                      <a:endParaRPr lang="en-US" sz="1400" b="1" i="0" u="none" strike="noStrike" dirty="0">
                        <a:solidFill>
                          <a:srgbClr val="000000"/>
                        </a:solidFill>
                        <a:latin typeface="Arial" panose="020B0604020202020204" pitchFamily="34" charset="0"/>
                        <a:cs typeface="Arial" panose="020B0604020202020204" pitchFamily="34" charset="0"/>
                      </a:endParaRPr>
                    </a:p>
                  </a:txBody>
                  <a:tcPr marL="9525" marR="9525" marT="9525" marB="0" anchor="b">
                    <a:solidFill>
                      <a:schemeClr val="bg1"/>
                    </a:solidFill>
                  </a:tcPr>
                </a:tc>
              </a:tr>
              <a:tr h="380671">
                <a:tc>
                  <a:txBody>
                    <a:bodyPr/>
                    <a:lstStyle/>
                    <a:p>
                      <a:r>
                        <a:rPr lang="en-US" sz="1400" b="1" dirty="0" smtClean="0">
                          <a:latin typeface="Arial" panose="020B0604020202020204" pitchFamily="34" charset="0"/>
                          <a:cs typeface="Arial" panose="020B0604020202020204" pitchFamily="34" charset="0"/>
                        </a:rPr>
                        <a:t>3-5 Interested People</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algn="l"/>
                      <a:r>
                        <a:rPr lang="en-US" sz="1400" b="1" dirty="0" smtClean="0">
                          <a:latin typeface="Arial" panose="020B0604020202020204" pitchFamily="34" charset="0"/>
                          <a:cs typeface="Arial" panose="020B0604020202020204" pitchFamily="34" charset="0"/>
                        </a:rPr>
                        <a:t>Human Resources (by JUNE 2016)</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442009">
                <a:tc>
                  <a:txBody>
                    <a:bodyPr/>
                    <a:lstStyle/>
                    <a:p>
                      <a:r>
                        <a:rPr lang="en-US" sz="1400" b="1" dirty="0" smtClean="0">
                          <a:latin typeface="Arial" panose="020B0604020202020204" pitchFamily="34" charset="0"/>
                          <a:cs typeface="Arial" panose="020B0604020202020204" pitchFamily="34" charset="0"/>
                        </a:rPr>
                        <a:t>2-3 Committed People</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Leadership Team (by JUNE 2016)</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04800">
                <a:tc>
                  <a:txBody>
                    <a:bodyPr/>
                    <a:lstStyle/>
                    <a:p>
                      <a:endParaRPr lang="en-US" sz="1400" b="1" dirty="0" smtClean="0">
                        <a:latin typeface="Arial" panose="020B0604020202020204" pitchFamily="34" charset="0"/>
                        <a:cs typeface="Arial" panose="020B0604020202020204" pitchFamily="34" charset="0"/>
                      </a:endParaRPr>
                    </a:p>
                    <a:p>
                      <a:r>
                        <a:rPr lang="en-US" sz="1400" b="1" dirty="0" smtClean="0">
                          <a:latin typeface="Arial" panose="020B0604020202020204" pitchFamily="34" charset="0"/>
                          <a:cs typeface="Arial" panose="020B0604020202020204" pitchFamily="34" charset="0"/>
                        </a:rPr>
                        <a:t>Consultants</a:t>
                      </a: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CPA &amp; Military Lawyer (Legal Service)</a:t>
                      </a: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212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Email &amp; Website Set-Up</a:t>
                      </a: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IT</a:t>
                      </a:r>
                      <a:r>
                        <a:rPr lang="en-US" sz="1400" b="1" baseline="0" dirty="0" smtClean="0">
                          <a:latin typeface="Arial" panose="020B0604020202020204" pitchFamily="34" charset="0"/>
                          <a:cs typeface="Arial" panose="020B0604020202020204" pitchFamily="34" charset="0"/>
                        </a:rPr>
                        <a:t> &amp; </a:t>
                      </a:r>
                      <a:r>
                        <a:rPr lang="en-US" sz="1400" b="1" dirty="0" smtClean="0">
                          <a:latin typeface="Arial" panose="020B0604020202020204" pitchFamily="34" charset="0"/>
                          <a:cs typeface="Arial" panose="020B0604020202020204" pitchFamily="34" charset="0"/>
                        </a:rPr>
                        <a:t>PC Skills/ Expertise (by JUL-AUG 2016)</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1" dirty="0" smtClean="0">
                        <a:latin typeface="Arial" panose="020B0604020202020204" pitchFamily="34" charset="0"/>
                        <a:cs typeface="Arial" panose="020B0604020202020204" pitchFamily="34" charset="0"/>
                      </a:endParaRPr>
                    </a:p>
                  </a:txBody>
                  <a:tcPr marL="9525" marR="9525" marT="9525" marB="0" anchor="b">
                    <a:solidFill>
                      <a:schemeClr val="bg1"/>
                    </a:solidFill>
                  </a:tcPr>
                </a:tc>
              </a:tr>
              <a:tr h="319662">
                <a:tc>
                  <a:txBody>
                    <a:bodyPr/>
                    <a:lstStyle/>
                    <a:p>
                      <a:r>
                        <a:rPr lang="en-US" sz="1400" b="1" dirty="0" smtClean="0">
                          <a:latin typeface="Arial" panose="020B0604020202020204" pitchFamily="34" charset="0"/>
                          <a:cs typeface="Arial" panose="020B0604020202020204" pitchFamily="34" charset="0"/>
                        </a:rPr>
                        <a:t>Laptop or Notebook</a:t>
                      </a:r>
                      <a:r>
                        <a:rPr lang="en-US" sz="1400" b="1" baseline="0" dirty="0" smtClean="0">
                          <a:latin typeface="Arial" panose="020B0604020202020204" pitchFamily="34" charset="0"/>
                          <a:cs typeface="Arial" panose="020B0604020202020204" pitchFamily="34" charset="0"/>
                        </a:rPr>
                        <a:t> &amp;</a:t>
                      </a:r>
                      <a:r>
                        <a:rPr lang="en-US" sz="1400" b="1" dirty="0" smtClean="0">
                          <a:latin typeface="Arial" panose="020B0604020202020204" pitchFamily="34" charset="0"/>
                          <a:cs typeface="Arial" panose="020B0604020202020204" pitchFamily="34" charset="0"/>
                        </a:rPr>
                        <a:t> Printer,</a:t>
                      </a:r>
                    </a:p>
                    <a:p>
                      <a:r>
                        <a:rPr lang="en-US" sz="1400" b="1" baseline="0" dirty="0" smtClean="0">
                          <a:latin typeface="Arial" panose="020B0604020202020204" pitchFamily="34" charset="0"/>
                          <a:cs typeface="Arial" panose="020B0604020202020204" pitchFamily="34" charset="0"/>
                        </a:rPr>
                        <a:t>    Copier, Scanner &amp; Fax </a:t>
                      </a:r>
                      <a:endParaRPr lang="en-US" sz="1400" b="1" dirty="0" smtClean="0">
                        <a:latin typeface="Arial" panose="020B0604020202020204" pitchFamily="34" charset="0"/>
                        <a:cs typeface="Arial" panose="020B0604020202020204" pitchFamily="34" charset="0"/>
                      </a:endParaRP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Portable Information Collection (By SEP 2016)</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For using at Home office in US &amp; Korea</a:t>
                      </a: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21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Home Office in Korea</a:t>
                      </a: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Needed Apartment in</a:t>
                      </a:r>
                      <a:r>
                        <a:rPr lang="en-US" sz="1400" b="1" baseline="0" dirty="0" smtClean="0">
                          <a:latin typeface="Arial" panose="020B0604020202020204" pitchFamily="34" charset="0"/>
                          <a:cs typeface="Arial" panose="020B0604020202020204" pitchFamily="34" charset="0"/>
                        </a:rPr>
                        <a:t> Seoul or </a:t>
                      </a:r>
                      <a:r>
                        <a:rPr lang="en-US" sz="1400" b="1" baseline="0" dirty="0" err="1" smtClean="0">
                          <a:latin typeface="Arial" panose="020B0604020202020204" pitchFamily="34" charset="0"/>
                          <a:cs typeface="Arial" panose="020B0604020202020204" pitchFamily="34" charset="0"/>
                        </a:rPr>
                        <a:t>Pyong-Taek</a:t>
                      </a:r>
                      <a:r>
                        <a:rPr lang="en-US" sz="1400" b="1" baseline="0" dirty="0" smtClean="0">
                          <a:latin typeface="Arial" panose="020B0604020202020204" pitchFamily="34" charset="0"/>
                          <a:cs typeface="Arial" panose="020B0604020202020204" pitchFamily="34" charset="0"/>
                        </a:rPr>
                        <a:t> City</a:t>
                      </a:r>
                      <a:endParaRPr lang="en-US" sz="1400" b="1" dirty="0" smtClean="0">
                        <a:latin typeface="Arial" panose="020B0604020202020204" pitchFamily="34" charset="0"/>
                        <a:cs typeface="Arial" panose="020B0604020202020204" pitchFamily="34" charset="0"/>
                      </a:endParaRP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08530">
                <a:tc>
                  <a:txBody>
                    <a:bodyPr/>
                    <a:lstStyle/>
                    <a:p>
                      <a:r>
                        <a:rPr lang="en-US" sz="1400" b="1" dirty="0" smtClean="0">
                          <a:latin typeface="Arial" panose="020B0604020202020204" pitchFamily="34" charset="0"/>
                          <a:cs typeface="Arial" panose="020B0604020202020204" pitchFamily="34" charset="0"/>
                        </a:rPr>
                        <a:t>Supplies</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Office and Meetings</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54361">
                <a:tc>
                  <a:txBody>
                    <a:bodyPr/>
                    <a:lstStyle/>
                    <a:p>
                      <a:r>
                        <a:rPr lang="en-US" sz="1400" b="1" dirty="0" smtClean="0">
                          <a:latin typeface="Arial" panose="020B0604020202020204" pitchFamily="34" charset="0"/>
                          <a:cs typeface="Arial" panose="020B0604020202020204" pitchFamily="34" charset="0"/>
                        </a:rPr>
                        <a:t>Leadership Training Cost</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Honorarium for Two Instructors</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415699">
                <a:tc>
                  <a:txBody>
                    <a:bodyPr/>
                    <a:lstStyle/>
                    <a:p>
                      <a:r>
                        <a:rPr lang="en-US" sz="1400" b="1" dirty="0" smtClean="0">
                          <a:latin typeface="Arial" panose="020B0604020202020204" pitchFamily="34" charset="0"/>
                          <a:cs typeface="Arial" panose="020B0604020202020204" pitchFamily="34" charset="0"/>
                        </a:rPr>
                        <a:t>Books and Booklets</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Teaching Materials </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5532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3Ts</a:t>
                      </a:r>
                      <a:r>
                        <a:rPr lang="en-US" sz="1400" b="1" baseline="0" dirty="0" smtClean="0">
                          <a:latin typeface="Arial" panose="020B0604020202020204" pitchFamily="34" charset="0"/>
                          <a:cs typeface="Arial" panose="020B0604020202020204" pitchFamily="34" charset="0"/>
                        </a:rPr>
                        <a:t> Requirements </a:t>
                      </a:r>
                      <a:endParaRPr lang="en-US" sz="1400" b="1" dirty="0" smtClean="0">
                        <a:latin typeface="Arial" panose="020B0604020202020204" pitchFamily="34" charset="0"/>
                        <a:cs typeface="Arial" panose="020B0604020202020204" pitchFamily="34" charset="0"/>
                      </a:endParaRP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1" dirty="0" smtClean="0">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Time,</a:t>
                      </a:r>
                      <a:r>
                        <a:rPr lang="en-US" sz="1400" b="1" baseline="0" dirty="0" smtClean="0">
                          <a:latin typeface="Arial" panose="020B0604020202020204" pitchFamily="34" charset="0"/>
                          <a:cs typeface="Arial" panose="020B0604020202020204" pitchFamily="34" charset="0"/>
                        </a:rPr>
                        <a:t> Talents &amp; Treasures from Interested/Committed People</a:t>
                      </a:r>
                      <a:endParaRPr lang="en-US" sz="1400" b="1" dirty="0" smtClean="0">
                        <a:latin typeface="Arial" panose="020B0604020202020204" pitchFamily="34" charset="0"/>
                        <a:cs typeface="Arial" panose="020B0604020202020204" pitchFamily="34" charset="0"/>
                      </a:endParaRPr>
                    </a:p>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9662">
                <a:tc>
                  <a:txBody>
                    <a:bodyPr/>
                    <a:lstStyle/>
                    <a:p>
                      <a:r>
                        <a:rPr lang="en-US" sz="1400" b="1" dirty="0" smtClean="0">
                          <a:latin typeface="Arial" panose="020B0604020202020204" pitchFamily="34" charset="0"/>
                          <a:cs typeface="Arial" panose="020B0604020202020204" pitchFamily="34" charset="0"/>
                        </a:rPr>
                        <a:t>3Cs Requirements </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Communication, Coordination, &amp; Collaboration w/the Committed</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bl>
          </a:graphicData>
        </a:graphic>
      </p:graphicFrame>
      <p:sp>
        <p:nvSpPr>
          <p:cNvPr id="3" name="TextBox 2"/>
          <p:cNvSpPr txBox="1"/>
          <p:nvPr/>
        </p:nvSpPr>
        <p:spPr>
          <a:xfrm>
            <a:off x="1943100" y="380999"/>
            <a:ext cx="5181600" cy="646331"/>
          </a:xfrm>
          <a:prstGeom prst="rect">
            <a:avLst/>
          </a:prstGeom>
          <a:noFill/>
        </p:spPr>
        <p:txBody>
          <a:bodyPr wrap="square" rtlCol="0">
            <a:spAutoFit/>
          </a:bodyPr>
          <a:lstStyle/>
          <a:p>
            <a:r>
              <a:rPr lang="en-US" sz="3600" b="1" dirty="0" smtClean="0">
                <a:latin typeface="Arial" panose="020B0604020202020204" pitchFamily="34" charset="0"/>
                <a:cs typeface="Arial" panose="020B0604020202020204" pitchFamily="34" charset="0"/>
              </a:rPr>
              <a:t>Required Resources</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385485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95400" y="609600"/>
            <a:ext cx="5791200" cy="914400"/>
          </a:xfrm>
        </p:spPr>
        <p:txBody>
          <a:bodyPr>
            <a:normAutofit/>
          </a:bodyPr>
          <a:lstStyle/>
          <a:p>
            <a:pPr algn="ctr"/>
            <a:r>
              <a:rPr lang="en-US" sz="3600" b="1" dirty="0" smtClean="0">
                <a:latin typeface="Arial" panose="020B0604020202020204" pitchFamily="34" charset="0"/>
                <a:cs typeface="Arial" panose="020B0604020202020204" pitchFamily="34" charset="0"/>
              </a:rPr>
              <a:t>Projected Ministries</a:t>
            </a:r>
            <a:endParaRPr lang="en-US" sz="3600" b="1" dirty="0">
              <a:latin typeface="Arial" panose="020B0604020202020204" pitchFamily="34" charset="0"/>
              <a:cs typeface="Arial" panose="020B0604020202020204" pitchFamily="34" charset="0"/>
            </a:endParaRPr>
          </a:p>
        </p:txBody>
      </p:sp>
      <p:sp>
        <p:nvSpPr>
          <p:cNvPr id="4" name="Text Placeholder 3"/>
          <p:cNvSpPr>
            <a:spLocks noGrp="1"/>
          </p:cNvSpPr>
          <p:nvPr>
            <p:ph type="body" idx="1"/>
          </p:nvPr>
        </p:nvSpPr>
        <p:spPr>
          <a:xfrm>
            <a:off x="1828800" y="1828800"/>
            <a:ext cx="5715000" cy="4495800"/>
          </a:xfrm>
        </p:spPr>
        <p:txBody>
          <a:bodyPr>
            <a:normAutofit fontScale="25000" lnSpcReduction="20000"/>
          </a:bodyPr>
          <a:lstStyle/>
          <a:p>
            <a:r>
              <a:rPr lang="en-US" sz="2500" b="1" dirty="0">
                <a:latin typeface="Arial" panose="020B0604020202020204" pitchFamily="34" charset="0"/>
                <a:cs typeface="Arial" panose="020B0604020202020204" pitchFamily="34" charset="0"/>
              </a:rPr>
              <a:t>~</a:t>
            </a:r>
            <a:r>
              <a:rPr lang="en-US" sz="5600" b="1" dirty="0" smtClean="0">
                <a:latin typeface="Arial" panose="020B0604020202020204" pitchFamily="34" charset="0"/>
                <a:cs typeface="Arial" panose="020B0604020202020204" pitchFamily="34" charset="0"/>
              </a:rPr>
              <a:t>Small Group &amp; Individual Ministries</a:t>
            </a:r>
          </a:p>
          <a:p>
            <a:r>
              <a:rPr lang="en-US" sz="5600" b="1" dirty="0" smtClean="0">
                <a:latin typeface="Arial" panose="020B0604020202020204" pitchFamily="34" charset="0"/>
                <a:cs typeface="Arial" panose="020B0604020202020204" pitchFamily="34" charset="0"/>
              </a:rPr>
              <a:t>   +Mentorship &amp; Leadership</a:t>
            </a:r>
            <a:endParaRPr lang="en-US" sz="5600" b="1" dirty="0">
              <a:latin typeface="Arial" panose="020B0604020202020204" pitchFamily="34" charset="0"/>
              <a:cs typeface="Arial" panose="020B0604020202020204" pitchFamily="34" charset="0"/>
            </a:endParaRPr>
          </a:p>
          <a:p>
            <a:r>
              <a:rPr lang="en-US" sz="5600" b="1" dirty="0">
                <a:latin typeface="Arial" panose="020B0604020202020204" pitchFamily="34" charset="0"/>
                <a:cs typeface="Arial" panose="020B0604020202020204" pitchFamily="34" charset="0"/>
              </a:rPr>
              <a:t>   </a:t>
            </a:r>
            <a:r>
              <a:rPr lang="en-US" sz="5600" b="1" dirty="0" smtClean="0">
                <a:latin typeface="Arial" panose="020B0604020202020204" pitchFamily="34" charset="0"/>
                <a:cs typeface="Arial" panose="020B0604020202020204" pitchFamily="34" charset="0"/>
              </a:rPr>
              <a:t>+Discipleship Training</a:t>
            </a:r>
          </a:p>
          <a:p>
            <a:r>
              <a:rPr lang="en-US" sz="5600" b="1" dirty="0">
                <a:latin typeface="Arial" panose="020B0604020202020204" pitchFamily="34" charset="0"/>
                <a:cs typeface="Arial" panose="020B0604020202020204" pitchFamily="34" charset="0"/>
              </a:rPr>
              <a:t> </a:t>
            </a:r>
            <a:r>
              <a:rPr lang="en-US" sz="5600" b="1" dirty="0" smtClean="0">
                <a:latin typeface="Arial" panose="020B0604020202020204" pitchFamily="34" charset="0"/>
                <a:cs typeface="Arial" panose="020B0604020202020204" pitchFamily="34" charset="0"/>
              </a:rPr>
              <a:t>  +Spiritual </a:t>
            </a:r>
            <a:r>
              <a:rPr lang="en-US" sz="5600" b="1" dirty="0">
                <a:latin typeface="Arial" panose="020B0604020202020204" pitchFamily="34" charset="0"/>
                <a:cs typeface="Arial" panose="020B0604020202020204" pitchFamily="34" charset="0"/>
              </a:rPr>
              <a:t>Resilience </a:t>
            </a:r>
            <a:r>
              <a:rPr lang="en-US" sz="5600" b="1" dirty="0" smtClean="0">
                <a:latin typeface="Arial" panose="020B0604020202020204" pitchFamily="34" charset="0"/>
                <a:cs typeface="Arial" panose="020B0604020202020204" pitchFamily="34" charset="0"/>
              </a:rPr>
              <a:t>Counseling</a:t>
            </a:r>
          </a:p>
          <a:p>
            <a:r>
              <a:rPr lang="en-US" sz="5600" b="1" dirty="0">
                <a:latin typeface="Arial" panose="020B0604020202020204" pitchFamily="34" charset="0"/>
                <a:cs typeface="Arial" panose="020B0604020202020204" pitchFamily="34" charset="0"/>
              </a:rPr>
              <a:t> </a:t>
            </a:r>
            <a:r>
              <a:rPr lang="en-US" sz="5600" b="1" dirty="0" smtClean="0">
                <a:latin typeface="Arial" panose="020B0604020202020204" pitchFamily="34" charset="0"/>
                <a:cs typeface="Arial" panose="020B0604020202020204" pitchFamily="34" charset="0"/>
              </a:rPr>
              <a:t>  +Literature/Booklets &amp;Translation</a:t>
            </a:r>
            <a:endParaRPr lang="en-US" sz="5600" b="1" dirty="0">
              <a:latin typeface="Arial" panose="020B0604020202020204" pitchFamily="34" charset="0"/>
              <a:cs typeface="Arial" panose="020B0604020202020204" pitchFamily="34" charset="0"/>
            </a:endParaRPr>
          </a:p>
          <a:p>
            <a:endParaRPr lang="en-US" sz="5600" b="1" dirty="0">
              <a:latin typeface="Arial" panose="020B0604020202020204" pitchFamily="34" charset="0"/>
              <a:cs typeface="Arial" panose="020B0604020202020204" pitchFamily="34" charset="0"/>
            </a:endParaRPr>
          </a:p>
          <a:p>
            <a:r>
              <a:rPr lang="en-US" sz="5600" b="1" dirty="0">
                <a:latin typeface="Arial" panose="020B0604020202020204" pitchFamily="34" charset="0"/>
                <a:cs typeface="Arial" panose="020B0604020202020204" pitchFamily="34" charset="0"/>
              </a:rPr>
              <a:t>~</a:t>
            </a:r>
            <a:r>
              <a:rPr lang="en-US" sz="5600" b="1" dirty="0" smtClean="0">
                <a:latin typeface="Arial" panose="020B0604020202020204" pitchFamily="34" charset="0"/>
                <a:cs typeface="Arial" panose="020B0604020202020204" pitchFamily="34" charset="0"/>
              </a:rPr>
              <a:t>Church &amp; Mission Group Ministries</a:t>
            </a:r>
          </a:p>
          <a:p>
            <a:r>
              <a:rPr lang="en-US" sz="5600" b="1" dirty="0" smtClean="0">
                <a:latin typeface="Arial" panose="020B0604020202020204" pitchFamily="34" charset="0"/>
                <a:cs typeface="Arial" panose="020B0604020202020204" pitchFamily="34" charset="0"/>
              </a:rPr>
              <a:t>   +Preaching and Teaching</a:t>
            </a:r>
          </a:p>
          <a:p>
            <a:r>
              <a:rPr lang="en-US" sz="5600" b="1" dirty="0">
                <a:latin typeface="Arial" panose="020B0604020202020204" pitchFamily="34" charset="0"/>
                <a:cs typeface="Arial" panose="020B0604020202020204" pitchFamily="34" charset="0"/>
              </a:rPr>
              <a:t> </a:t>
            </a:r>
            <a:r>
              <a:rPr lang="en-US" sz="5600" b="1" dirty="0" smtClean="0">
                <a:latin typeface="Arial" panose="020B0604020202020204" pitchFamily="34" charset="0"/>
                <a:cs typeface="Arial" panose="020B0604020202020204" pitchFamily="34" charset="0"/>
              </a:rPr>
              <a:t>  +Mission Field Visitation &amp; Ministry Conference </a:t>
            </a:r>
          </a:p>
          <a:p>
            <a:r>
              <a:rPr lang="en-US" sz="5600" b="1" dirty="0" smtClean="0">
                <a:latin typeface="Arial" panose="020B0604020202020204" pitchFamily="34" charset="0"/>
                <a:cs typeface="Arial" panose="020B0604020202020204" pitchFamily="34" charset="0"/>
              </a:rPr>
              <a:t>   +Witness and Outreach Programs</a:t>
            </a:r>
          </a:p>
          <a:p>
            <a:endParaRPr lang="en-US" sz="5600" b="1" dirty="0" smtClean="0">
              <a:latin typeface="Arial" panose="020B0604020202020204" pitchFamily="34" charset="0"/>
              <a:cs typeface="Arial" panose="020B0604020202020204" pitchFamily="34" charset="0"/>
            </a:endParaRPr>
          </a:p>
          <a:p>
            <a:r>
              <a:rPr lang="en-US" sz="5600" b="1" dirty="0">
                <a:latin typeface="Arial" panose="020B0604020202020204" pitchFamily="34" charset="0"/>
                <a:cs typeface="Arial" panose="020B0604020202020204" pitchFamily="34" charset="0"/>
              </a:rPr>
              <a:t>~</a:t>
            </a:r>
            <a:r>
              <a:rPr lang="en-US" sz="5600" b="1" dirty="0" smtClean="0">
                <a:latin typeface="Arial" panose="020B0604020202020204" pitchFamily="34" charset="0"/>
                <a:cs typeface="Arial" panose="020B0604020202020204" pitchFamily="34" charset="0"/>
              </a:rPr>
              <a:t>Partnership Ministries (“Partners In Care”) </a:t>
            </a:r>
          </a:p>
          <a:p>
            <a:r>
              <a:rPr lang="en-US" sz="5600" b="1" dirty="0">
                <a:latin typeface="Arial" panose="020B0604020202020204" pitchFamily="34" charset="0"/>
                <a:cs typeface="Arial" panose="020B0604020202020204" pitchFamily="34" charset="0"/>
              </a:rPr>
              <a:t> </a:t>
            </a:r>
            <a:r>
              <a:rPr lang="en-US" sz="5600" b="1" dirty="0" smtClean="0">
                <a:latin typeface="Arial" panose="020B0604020202020204" pitchFamily="34" charset="0"/>
                <a:cs typeface="Arial" panose="020B0604020202020204" pitchFamily="34" charset="0"/>
              </a:rPr>
              <a:t>  +Churches, Mission Groups and Denominations</a:t>
            </a:r>
          </a:p>
          <a:p>
            <a:r>
              <a:rPr lang="en-US" sz="5600" b="1" dirty="0">
                <a:latin typeface="Arial" panose="020B0604020202020204" pitchFamily="34" charset="0"/>
                <a:cs typeface="Arial" panose="020B0604020202020204" pitchFamily="34" charset="0"/>
              </a:rPr>
              <a:t> </a:t>
            </a:r>
            <a:r>
              <a:rPr lang="en-US" sz="5600" b="1" dirty="0" smtClean="0">
                <a:latin typeface="Arial" panose="020B0604020202020204" pitchFamily="34" charset="0"/>
                <a:cs typeface="Arial" panose="020B0604020202020204" pitchFamily="34" charset="0"/>
              </a:rPr>
              <a:t>  </a:t>
            </a:r>
            <a:r>
              <a:rPr lang="en-US" sz="5600" b="1" dirty="0">
                <a:latin typeface="Arial" panose="020B0604020202020204" pitchFamily="34" charset="0"/>
                <a:cs typeface="Arial" panose="020B0604020202020204" pitchFamily="34" charset="0"/>
              </a:rPr>
              <a:t>+</a:t>
            </a:r>
            <a:r>
              <a:rPr lang="en-US" sz="5600" b="1" dirty="0" smtClean="0">
                <a:latin typeface="Arial" panose="020B0604020202020204" pitchFamily="34" charset="0"/>
                <a:cs typeface="Arial" panose="020B0604020202020204" pitchFamily="34" charset="0"/>
              </a:rPr>
              <a:t>Consultants </a:t>
            </a:r>
            <a:r>
              <a:rPr lang="en-US" sz="5600" b="1" dirty="0">
                <a:latin typeface="Arial" panose="020B0604020202020204" pitchFamily="34" charset="0"/>
                <a:cs typeface="Arial" panose="020B0604020202020204" pitchFamily="34" charset="0"/>
              </a:rPr>
              <a:t>and </a:t>
            </a:r>
            <a:r>
              <a:rPr lang="en-US" sz="5600" b="1" dirty="0" smtClean="0">
                <a:latin typeface="Arial" panose="020B0604020202020204" pitchFamily="34" charset="0"/>
                <a:cs typeface="Arial" panose="020B0604020202020204" pitchFamily="34" charset="0"/>
              </a:rPr>
              <a:t>Referrals</a:t>
            </a:r>
          </a:p>
          <a:p>
            <a:r>
              <a:rPr lang="en-US" sz="5600" b="1" dirty="0">
                <a:latin typeface="Arial" panose="020B0604020202020204" pitchFamily="34" charset="0"/>
                <a:cs typeface="Arial" panose="020B0604020202020204" pitchFamily="34" charset="0"/>
              </a:rPr>
              <a:t> </a:t>
            </a:r>
            <a:r>
              <a:rPr lang="en-US" sz="5600" b="1" dirty="0" smtClean="0">
                <a:latin typeface="Arial" panose="020B0604020202020204" pitchFamily="34" charset="0"/>
                <a:cs typeface="Arial" panose="020B0604020202020204" pitchFamily="34" charset="0"/>
              </a:rPr>
              <a:t>  +3Cs </a:t>
            </a:r>
            <a:r>
              <a:rPr lang="en-US" sz="5600" b="1" dirty="0">
                <a:latin typeface="Arial" panose="020B0604020202020204" pitchFamily="34" charset="0"/>
                <a:cs typeface="Arial" panose="020B0604020202020204" pitchFamily="34" charset="0"/>
              </a:rPr>
              <a:t>(Communication, </a:t>
            </a:r>
            <a:r>
              <a:rPr lang="en-US" sz="5600" b="1" dirty="0" smtClean="0">
                <a:latin typeface="Arial" panose="020B0604020202020204" pitchFamily="34" charset="0"/>
                <a:cs typeface="Arial" panose="020B0604020202020204" pitchFamily="34" charset="0"/>
              </a:rPr>
              <a:t>Coordination </a:t>
            </a:r>
            <a:r>
              <a:rPr lang="en-US" sz="5600" b="1" dirty="0">
                <a:latin typeface="Arial" panose="020B0604020202020204" pitchFamily="34" charset="0"/>
                <a:cs typeface="Arial" panose="020B0604020202020204" pitchFamily="34" charset="0"/>
              </a:rPr>
              <a:t>&amp;</a:t>
            </a:r>
            <a:r>
              <a:rPr lang="en-US" sz="5600" b="1" dirty="0" smtClean="0">
                <a:latin typeface="Arial" panose="020B0604020202020204" pitchFamily="34" charset="0"/>
                <a:cs typeface="Arial" panose="020B0604020202020204" pitchFamily="34" charset="0"/>
              </a:rPr>
              <a:t> Collaboration)</a:t>
            </a:r>
          </a:p>
          <a:p>
            <a:r>
              <a:rPr lang="en-US" b="1" dirty="0">
                <a:latin typeface="Arial" panose="020B0604020202020204" pitchFamily="34" charset="0"/>
                <a:cs typeface="Arial" panose="020B0604020202020204" pitchFamily="34" charset="0"/>
              </a:rPr>
              <a:t> </a:t>
            </a:r>
            <a:r>
              <a:rPr lang="en-US" b="1" dirty="0" smtClean="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xmlns="" val="967441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550" y="381000"/>
            <a:ext cx="7886700" cy="838200"/>
          </a:xfrm>
        </p:spPr>
        <p:txBody>
          <a:bodyPr>
            <a:normAutofit/>
          </a:bodyPr>
          <a:lstStyle/>
          <a:p>
            <a:pPr algn="ctr"/>
            <a:r>
              <a:rPr lang="en-US" sz="3600" b="1" dirty="0" smtClean="0">
                <a:latin typeface="Arial"/>
                <a:cs typeface="Arial"/>
              </a:rPr>
              <a:t>     </a:t>
            </a:r>
            <a:endParaRPr lang="en-US" sz="3600" b="1" dirty="0">
              <a:latin typeface="Arial"/>
              <a:cs typeface="Arial"/>
            </a:endParaRPr>
          </a:p>
        </p:txBody>
      </p:sp>
      <p:graphicFrame>
        <p:nvGraphicFramePr>
          <p:cNvPr id="10" name="Table 9"/>
          <p:cNvGraphicFramePr>
            <a:graphicFrameLocks noGrp="1"/>
          </p:cNvGraphicFramePr>
          <p:nvPr>
            <p:extLst>
              <p:ext uri="{D42A27DB-BD31-4B8C-83A1-F6EECF244321}">
                <p14:modId xmlns:p14="http://schemas.microsoft.com/office/powerpoint/2010/main" xmlns="" val="3606194385"/>
              </p:ext>
            </p:extLst>
          </p:nvPr>
        </p:nvGraphicFramePr>
        <p:xfrm>
          <a:off x="685800" y="1451324"/>
          <a:ext cx="7696200" cy="5343470"/>
        </p:xfrm>
        <a:graphic>
          <a:graphicData uri="http://schemas.openxmlformats.org/drawingml/2006/table">
            <a:tbl>
              <a:tblPr>
                <a:tableStyleId>{284E427A-3D55-4303-BF80-6455036E1DE7}</a:tableStyleId>
              </a:tblPr>
              <a:tblGrid>
                <a:gridCol w="3352800"/>
                <a:gridCol w="4343400"/>
              </a:tblGrid>
              <a:tr h="318526">
                <a:tc>
                  <a:txBody>
                    <a:bodyPr/>
                    <a:lstStyle/>
                    <a:p>
                      <a:pPr algn="l" fontAlgn="b"/>
                      <a:r>
                        <a:rPr lang="en-US" sz="1600" b="1" i="0" u="sng" strike="noStrike" dirty="0" smtClean="0">
                          <a:solidFill>
                            <a:srgbClr val="000000"/>
                          </a:solidFill>
                          <a:latin typeface="Arial" panose="020B0604020202020204" pitchFamily="34" charset="0"/>
                          <a:cs typeface="Arial" panose="020B0604020202020204" pitchFamily="34" charset="0"/>
                        </a:rPr>
                        <a:t>Preaching/Teaching Ministry</a:t>
                      </a:r>
                      <a:endParaRPr lang="en-US" sz="1600" b="1" i="0" u="sng" strike="noStrike" dirty="0">
                        <a:solidFill>
                          <a:srgbClr val="000000"/>
                        </a:solidFill>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algn="l" fontAlgn="b"/>
                      <a:r>
                        <a:rPr lang="en-US" sz="1600" b="1" i="0" u="sng" strike="noStrike" baseline="0" dirty="0" smtClean="0">
                          <a:solidFill>
                            <a:schemeClr val="dk1"/>
                          </a:solidFill>
                          <a:latin typeface="Arial" panose="020B0604020202020204" pitchFamily="34" charset="0"/>
                          <a:cs typeface="Arial" panose="020B0604020202020204" pitchFamily="34" charset="0"/>
                        </a:rPr>
                        <a:t>2 October 2016 – 6 November 2016</a:t>
                      </a:r>
                      <a:endParaRPr lang="en-US" sz="1600" b="1" i="0" u="sng" strike="noStrike" dirty="0">
                        <a:solidFill>
                          <a:srgbClr val="000000"/>
                        </a:solidFill>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Rev.</a:t>
                      </a:r>
                      <a:r>
                        <a:rPr lang="en-US" sz="1400" b="1" baseline="0" dirty="0" smtClean="0">
                          <a:latin typeface="Arial" panose="020B0604020202020204" pitchFamily="34" charset="0"/>
                          <a:cs typeface="Arial" panose="020B0604020202020204" pitchFamily="34" charset="0"/>
                        </a:rPr>
                        <a:t> Kwak or Rev. Choi (Seoul)</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algn="l"/>
                      <a:r>
                        <a:rPr lang="en-US" sz="1400" b="1" dirty="0" smtClean="0">
                          <a:latin typeface="Arial" panose="020B0604020202020204" pitchFamily="34" charset="0"/>
                          <a:cs typeface="Arial" panose="020B0604020202020204" pitchFamily="34" charset="0"/>
                        </a:rPr>
                        <a:t>2</a:t>
                      </a:r>
                      <a:r>
                        <a:rPr lang="en-US" sz="1400" b="1" baseline="0" dirty="0" smtClean="0">
                          <a:latin typeface="Arial" panose="020B0604020202020204" pitchFamily="34" charset="0"/>
                          <a:cs typeface="Arial" panose="020B0604020202020204" pitchFamily="34" charset="0"/>
                        </a:rPr>
                        <a:t> October 2016</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Rev.</a:t>
                      </a:r>
                      <a:r>
                        <a:rPr lang="en-US" sz="1400" b="1" baseline="0" dirty="0" smtClean="0">
                          <a:latin typeface="Arial" panose="020B0604020202020204" pitchFamily="34" charset="0"/>
                          <a:cs typeface="Arial" panose="020B0604020202020204" pitchFamily="34" charset="0"/>
                        </a:rPr>
                        <a:t> Y. Lee or Rev. B. Lee (Su-Won)</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baseline="0" dirty="0" smtClean="0">
                          <a:latin typeface="Arial" panose="020B0604020202020204" pitchFamily="34" charset="0"/>
                          <a:cs typeface="Arial" panose="020B0604020202020204" pitchFamily="34" charset="0"/>
                        </a:rPr>
                        <a:t>5, 9 October 2016 (Wednesday Prayer or Sunday Svc)</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Rev.</a:t>
                      </a:r>
                      <a:r>
                        <a:rPr lang="en-US" sz="1400" b="1" baseline="0" dirty="0" smtClean="0">
                          <a:latin typeface="Arial" panose="020B0604020202020204" pitchFamily="34" charset="0"/>
                          <a:cs typeface="Arial" panose="020B0604020202020204" pitchFamily="34" charset="0"/>
                        </a:rPr>
                        <a:t> Don Bornowski (Pyong-Taek)</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16 October 2016</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Rev.</a:t>
                      </a:r>
                      <a:r>
                        <a:rPr lang="en-US" sz="1400" b="1" baseline="0" dirty="0" smtClean="0">
                          <a:latin typeface="Arial" panose="020B0604020202020204" pitchFamily="34" charset="0"/>
                          <a:cs typeface="Arial" panose="020B0604020202020204" pitchFamily="34" charset="0"/>
                        </a:rPr>
                        <a:t> Cha or Rev Soh (Jun-Nam)</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23, 26</a:t>
                      </a:r>
                      <a:r>
                        <a:rPr lang="en-US" sz="1400" b="1" baseline="0" dirty="0" smtClean="0">
                          <a:latin typeface="Arial" panose="020B0604020202020204" pitchFamily="34" charset="0"/>
                          <a:cs typeface="Arial" panose="020B0604020202020204" pitchFamily="34" charset="0"/>
                        </a:rPr>
                        <a:t> October 2016 (Wednesday or Sunday)</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Rev.</a:t>
                      </a:r>
                      <a:r>
                        <a:rPr lang="en-US" sz="1400" b="1" baseline="0" dirty="0" smtClean="0">
                          <a:latin typeface="Arial" panose="020B0604020202020204" pitchFamily="34" charset="0"/>
                          <a:cs typeface="Arial" panose="020B0604020202020204" pitchFamily="34" charset="0"/>
                        </a:rPr>
                        <a:t> Hyo Kun Ryoo (Busan, Daegu)</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30</a:t>
                      </a:r>
                      <a:r>
                        <a:rPr lang="en-US" sz="1400" b="1" baseline="0" dirty="0" smtClean="0">
                          <a:latin typeface="Arial" panose="020B0604020202020204" pitchFamily="34" charset="0"/>
                          <a:cs typeface="Arial" panose="020B0604020202020204" pitchFamily="34" charset="0"/>
                        </a:rPr>
                        <a:t> Oct or 2 Nov 2016 (Sunday or Wednesday)</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Elder</a:t>
                      </a:r>
                      <a:r>
                        <a:rPr lang="en-US" sz="1400" b="1" baseline="0" dirty="0" smtClean="0">
                          <a:latin typeface="Arial" panose="020B0604020202020204" pitchFamily="34" charset="0"/>
                          <a:cs typeface="Arial" panose="020B0604020202020204" pitchFamily="34" charset="0"/>
                        </a:rPr>
                        <a:t> C. Kim or Rev. H. Kim</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2, 6 November 2016 (Hak-Dong Presbyterian Church)</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b="1" dirty="0" smtClean="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endParaRPr lang="en-US" dirty="0"/>
                    </a:p>
                  </a:txBody>
                  <a:tcPr marL="9525" marR="9525" marT="9525" marB="0" anchor="b">
                    <a:solidFill>
                      <a:schemeClr val="bg1"/>
                    </a:solidFill>
                  </a:tcPr>
                </a:tc>
              </a:tr>
              <a:tr h="34123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u="sng" dirty="0" smtClean="0">
                          <a:latin typeface="Arial" panose="020B0604020202020204" pitchFamily="34" charset="0"/>
                          <a:cs typeface="Arial" panose="020B0604020202020204" pitchFamily="34" charset="0"/>
                        </a:rPr>
                        <a:t>Visiting/Counseling Ministry</a:t>
                      </a: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u="sng" dirty="0" smtClean="0">
                          <a:latin typeface="Arial" panose="020B0604020202020204" pitchFamily="34" charset="0"/>
                          <a:cs typeface="Arial" panose="020B0604020202020204" pitchFamily="34" charset="0"/>
                        </a:rPr>
                        <a:t>28 September 2016 – 15 November 2016</a:t>
                      </a:r>
                    </a:p>
                  </a:txBody>
                  <a:tcPr marL="9525" marR="9525" marT="9525" marB="0" anchor="b">
                    <a:solidFill>
                      <a:schemeClr val="bg1"/>
                    </a:solidFill>
                  </a:tcPr>
                </a:tc>
              </a:tr>
              <a:tr h="307434">
                <a:tc>
                  <a:txBody>
                    <a:bodyPr/>
                    <a:lstStyle/>
                    <a:p>
                      <a:r>
                        <a:rPr lang="en-US" sz="1400" b="1" dirty="0" smtClean="0">
                          <a:latin typeface="Arial" panose="020B0604020202020204" pitchFamily="34" charset="0"/>
                          <a:cs typeface="Arial" panose="020B0604020202020204" pitchFamily="34" charset="0"/>
                        </a:rPr>
                        <a:t>Dae-Rim Retreat Center</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29</a:t>
                      </a:r>
                      <a:r>
                        <a:rPr lang="en-US" sz="1400" b="1" baseline="0" dirty="0" smtClean="0">
                          <a:latin typeface="Arial" panose="020B0604020202020204" pitchFamily="34" charset="0"/>
                          <a:cs typeface="Arial" panose="020B0604020202020204" pitchFamily="34" charset="0"/>
                        </a:rPr>
                        <a:t> September 2016 (Rev. Lee’s Vineyard)</a:t>
                      </a:r>
                      <a:endParaRPr lang="en-US" dirty="0"/>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Seoul/</a:t>
                      </a:r>
                      <a:r>
                        <a:rPr lang="en-US" sz="1400" b="1" baseline="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Kwang-Myong &amp; Si-Hueng</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1-3</a:t>
                      </a:r>
                      <a:r>
                        <a:rPr lang="en-US" sz="1400" b="1" baseline="0" dirty="0" smtClean="0">
                          <a:latin typeface="Arial" panose="020B0604020202020204" pitchFamily="34" charset="0"/>
                          <a:cs typeface="Arial" panose="020B0604020202020204" pitchFamily="34" charset="0"/>
                        </a:rPr>
                        <a:t> October 2016</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In-Chon &amp; Su-Won (In-laws/Church)</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4-8</a:t>
                      </a:r>
                      <a:r>
                        <a:rPr lang="en-US" sz="1400" b="1" baseline="0" dirty="0" smtClean="0">
                          <a:latin typeface="Arial" panose="020B0604020202020204" pitchFamily="34" charset="0"/>
                          <a:cs typeface="Arial" panose="020B0604020202020204" pitchFamily="34" charset="0"/>
                        </a:rPr>
                        <a:t> October 2016</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Do-Yang Hospice/ Hometown</a:t>
                      </a:r>
                      <a:r>
                        <a:rPr lang="en-US" sz="1400" b="1" baseline="0" dirty="0" smtClean="0">
                          <a:latin typeface="Arial" panose="020B0604020202020204" pitchFamily="34" charset="0"/>
                          <a:cs typeface="Arial" panose="020B0604020202020204" pitchFamily="34" charset="0"/>
                        </a:rPr>
                        <a:t> Ministry</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9-15 October 2016 (Family Tomb-site &amp; Hometown)</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r>
                        <a:rPr lang="en-US" sz="1400" b="1" dirty="0" smtClean="0">
                          <a:latin typeface="Arial" panose="020B0604020202020204" pitchFamily="34" charset="0"/>
                          <a:cs typeface="Arial" panose="020B0604020202020204" pitchFamily="34" charset="0"/>
                        </a:rPr>
                        <a:t>Kwang-Ju, Mu-An, Mok-Po</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17-26</a:t>
                      </a:r>
                      <a:r>
                        <a:rPr lang="en-US" sz="1400" b="1" baseline="0" dirty="0" smtClean="0">
                          <a:latin typeface="Arial" panose="020B0604020202020204" pitchFamily="34" charset="0"/>
                          <a:cs typeface="Arial" panose="020B0604020202020204" pitchFamily="34" charset="0"/>
                        </a:rPr>
                        <a:t> October 2016</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endParaRPr lang="en-US" dirty="0"/>
                    </a:p>
                  </a:txBody>
                  <a:tcPr marL="9525" marR="9525" marT="9525" marB="0" anchor="b">
                    <a:solidFill>
                      <a:schemeClr val="bg1"/>
                    </a:solidFill>
                  </a:tcPr>
                </a:tc>
              </a:tr>
            </a:tbl>
          </a:graphicData>
        </a:graphic>
      </p:graphicFrame>
      <p:sp>
        <p:nvSpPr>
          <p:cNvPr id="3" name="TextBox 2"/>
          <p:cNvSpPr txBox="1"/>
          <p:nvPr/>
        </p:nvSpPr>
        <p:spPr>
          <a:xfrm>
            <a:off x="1589068" y="572869"/>
            <a:ext cx="5878532" cy="646331"/>
          </a:xfrm>
          <a:prstGeom prst="rect">
            <a:avLst/>
          </a:prstGeom>
          <a:noFill/>
        </p:spPr>
        <p:txBody>
          <a:bodyPr wrap="none" rtlCol="0">
            <a:spAutoFit/>
          </a:bodyPr>
          <a:lstStyle/>
          <a:p>
            <a:r>
              <a:rPr lang="en-US" sz="3600" b="1" dirty="0" smtClean="0">
                <a:latin typeface="Arial" panose="020B0604020202020204" pitchFamily="34" charset="0"/>
                <a:cs typeface="Arial" panose="020B0604020202020204" pitchFamily="34" charset="0"/>
              </a:rPr>
              <a:t>Ministry Itinerary In Korea</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342958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550" y="381000"/>
            <a:ext cx="7886700" cy="838200"/>
          </a:xfrm>
        </p:spPr>
        <p:txBody>
          <a:bodyPr>
            <a:normAutofit/>
          </a:bodyPr>
          <a:lstStyle/>
          <a:p>
            <a:pPr algn="ctr"/>
            <a:r>
              <a:rPr lang="en-US" sz="3600" b="1" dirty="0" smtClean="0">
                <a:latin typeface="Arial"/>
                <a:cs typeface="Arial"/>
              </a:rPr>
              <a:t>     </a:t>
            </a:r>
            <a:endParaRPr lang="en-US" sz="3600" b="1" dirty="0">
              <a:latin typeface="Arial"/>
              <a:cs typeface="Arial"/>
            </a:endParaRPr>
          </a:p>
        </p:txBody>
      </p:sp>
      <p:graphicFrame>
        <p:nvGraphicFramePr>
          <p:cNvPr id="10" name="Table 9"/>
          <p:cNvGraphicFramePr>
            <a:graphicFrameLocks noGrp="1"/>
          </p:cNvGraphicFramePr>
          <p:nvPr>
            <p:extLst>
              <p:ext uri="{D42A27DB-BD31-4B8C-83A1-F6EECF244321}">
                <p14:modId xmlns:p14="http://schemas.microsoft.com/office/powerpoint/2010/main" xmlns="" val="3515703988"/>
              </p:ext>
            </p:extLst>
          </p:nvPr>
        </p:nvGraphicFramePr>
        <p:xfrm>
          <a:off x="781050" y="1304139"/>
          <a:ext cx="7696200" cy="3515402"/>
        </p:xfrm>
        <a:graphic>
          <a:graphicData uri="http://schemas.openxmlformats.org/drawingml/2006/table">
            <a:tbl>
              <a:tblPr>
                <a:tableStyleId>{284E427A-3D55-4303-BF80-6455036E1DE7}</a:tableStyleId>
              </a:tblPr>
              <a:tblGrid>
                <a:gridCol w="1295400"/>
                <a:gridCol w="6400800"/>
              </a:tblGrid>
              <a:tr h="318526">
                <a:tc>
                  <a:txBody>
                    <a:bodyPr/>
                    <a:lstStyle/>
                    <a:p>
                      <a:pPr algn="ctr" fontAlgn="b"/>
                      <a:r>
                        <a:rPr lang="en-US" sz="1600" b="1" i="0" u="sng" strike="noStrike" dirty="0" smtClean="0">
                          <a:solidFill>
                            <a:srgbClr val="000000"/>
                          </a:solidFill>
                          <a:latin typeface="Arial" panose="020B0604020202020204" pitchFamily="34" charset="0"/>
                          <a:cs typeface="Arial" panose="020B0604020202020204" pitchFamily="34" charset="0"/>
                        </a:rPr>
                        <a:t>Articles</a:t>
                      </a:r>
                      <a:endParaRPr lang="en-US" sz="1600" b="1" i="0" u="sng" strike="noStrike" dirty="0">
                        <a:solidFill>
                          <a:srgbClr val="000000"/>
                        </a:solidFill>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algn="ctr" fontAlgn="b"/>
                      <a:r>
                        <a:rPr lang="en-US" sz="1600" b="1" i="0" u="sng" strike="noStrike" dirty="0" smtClean="0">
                          <a:solidFill>
                            <a:srgbClr val="000000"/>
                          </a:solidFill>
                          <a:latin typeface="Arial" panose="020B0604020202020204" pitchFamily="34" charset="0"/>
                          <a:cs typeface="Arial" panose="020B0604020202020204" pitchFamily="34" charset="0"/>
                        </a:rPr>
                        <a:t>Titles</a:t>
                      </a:r>
                      <a:endParaRPr lang="en-US" sz="1600" b="1" i="0" u="sng" strike="noStrike" dirty="0">
                        <a:solidFill>
                          <a:srgbClr val="000000"/>
                        </a:solidFill>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I</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algn="l"/>
                      <a:r>
                        <a:rPr lang="en-US" sz="1400" b="1" dirty="0" smtClean="0">
                          <a:latin typeface="Arial" panose="020B0604020202020204" pitchFamily="34" charset="0"/>
                          <a:cs typeface="Arial" panose="020B0604020202020204" pitchFamily="34" charset="0"/>
                        </a:rPr>
                        <a:t>NAME (</a:t>
                      </a:r>
                      <a:r>
                        <a:rPr lang="en-US" sz="1400" b="1" dirty="0" err="1" smtClean="0">
                          <a:latin typeface="Arial" panose="020B0604020202020204" pitchFamily="34" charset="0"/>
                          <a:cs typeface="Arial" panose="020B0604020202020204" pitchFamily="34" charset="0"/>
                        </a:rPr>
                        <a:t>Hosan</a:t>
                      </a:r>
                      <a:r>
                        <a:rPr lang="en-US" sz="1400" b="1" dirty="0" smtClean="0">
                          <a:latin typeface="Arial" panose="020B0604020202020204" pitchFamily="34" charset="0"/>
                          <a:cs typeface="Arial" panose="020B0604020202020204" pitchFamily="34" charset="0"/>
                        </a:rPr>
                        <a:t> International Shalom Ministry = “HIS Ministry") </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II</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PURPOSE,</a:t>
                      </a:r>
                      <a:r>
                        <a:rPr lang="en-US" sz="1400" b="1" baseline="0" dirty="0" smtClean="0">
                          <a:latin typeface="Arial" panose="020B0604020202020204" pitchFamily="34" charset="0"/>
                          <a:cs typeface="Arial" panose="020B0604020202020204" pitchFamily="34" charset="0"/>
                        </a:rPr>
                        <a:t> MISSION and</a:t>
                      </a:r>
                      <a:r>
                        <a:rPr lang="en-US" sz="1400" b="1" dirty="0" smtClean="0">
                          <a:latin typeface="Arial" panose="020B0604020202020204" pitchFamily="34" charset="0"/>
                          <a:cs typeface="Arial" panose="020B0604020202020204" pitchFamily="34" charset="0"/>
                        </a:rPr>
                        <a:t> VISION OF THE MINISTRY</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III</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THE MINISTRY</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IV</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MEMBERSHIP</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V</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LEADERSHIP TEAM</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VI</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OFFICERS</a:t>
                      </a:r>
                    </a:p>
                  </a:txBody>
                  <a:tcPr marL="9525" marR="9525" marT="9525" marB="0" anchor="b">
                    <a:solidFill>
                      <a:schemeClr val="bg1"/>
                    </a:solidFill>
                  </a:tcPr>
                </a:tc>
              </a:tr>
              <a:tr h="341234">
                <a:tc>
                  <a:txBody>
                    <a:bodyPr/>
                    <a:lstStyle/>
                    <a:p>
                      <a:pPr algn="ctr"/>
                      <a:r>
                        <a:rPr lang="en-US" sz="1400" b="1" dirty="0" smtClean="0">
                          <a:latin typeface="Arial" panose="020B0604020202020204" pitchFamily="34" charset="0"/>
                          <a:cs typeface="Arial" panose="020B0604020202020204" pitchFamily="34" charset="0"/>
                        </a:rPr>
                        <a:t>VII</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MINISTRY TEAMS AND COMMITTEES</a:t>
                      </a:r>
                    </a:p>
                  </a:txBody>
                  <a:tcPr marL="9525" marR="9525" marT="9525" marB="0" anchor="b">
                    <a:solidFill>
                      <a:schemeClr val="bg1"/>
                    </a:solidFill>
                  </a:tcPr>
                </a:tc>
              </a:tr>
              <a:tr h="307434">
                <a:tc>
                  <a:txBody>
                    <a:bodyPr/>
                    <a:lstStyle/>
                    <a:p>
                      <a:pPr algn="ctr"/>
                      <a:r>
                        <a:rPr lang="en-US" sz="1400" b="1" dirty="0" smtClean="0">
                          <a:latin typeface="Arial" panose="020B0604020202020204" pitchFamily="34" charset="0"/>
                          <a:cs typeface="Arial" panose="020B0604020202020204" pitchFamily="34" charset="0"/>
                        </a:rPr>
                        <a:t>VIII</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MINISTRY</a:t>
                      </a:r>
                      <a:r>
                        <a:rPr lang="en-US" sz="1400" b="1" baseline="0" dirty="0" smtClean="0">
                          <a:latin typeface="Arial" panose="020B0604020202020204" pitchFamily="34" charset="0"/>
                          <a:cs typeface="Arial" panose="020B0604020202020204" pitchFamily="34" charset="0"/>
                        </a:rPr>
                        <a:t> BUSINESS MEETINGS</a:t>
                      </a:r>
                      <a:endParaRPr lang="en-US" sz="1400" b="1" dirty="0" smtClean="0">
                        <a:latin typeface="Arial" panose="020B0604020202020204" pitchFamily="34" charset="0"/>
                        <a:cs typeface="Arial" panose="020B0604020202020204" pitchFamily="34" charset="0"/>
                      </a:endParaRP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IX</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FINANCIAL ADMINISTRATION</a:t>
                      </a:r>
                    </a:p>
                  </a:txBody>
                  <a:tcPr marL="9525" marR="9525" marT="9525" marB="0" anchor="b">
                    <a:solidFill>
                      <a:schemeClr val="bg1"/>
                    </a:solidFill>
                  </a:tcPr>
                </a:tc>
              </a:tr>
              <a:tr h="318526">
                <a:tc>
                  <a:txBody>
                    <a:bodyPr/>
                    <a:lstStyle/>
                    <a:p>
                      <a:pPr algn="ctr"/>
                      <a:r>
                        <a:rPr lang="en-US" sz="1400" b="1" dirty="0" smtClean="0">
                          <a:latin typeface="Arial" panose="020B0604020202020204" pitchFamily="34" charset="0"/>
                          <a:cs typeface="Arial" panose="020B0604020202020204" pitchFamily="34" charset="0"/>
                        </a:rPr>
                        <a:t>X</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Arial" panose="020B0604020202020204" pitchFamily="34" charset="0"/>
                          <a:cs typeface="Arial" panose="020B0604020202020204" pitchFamily="34" charset="0"/>
                        </a:rPr>
                        <a:t>DISSOLUTION</a:t>
                      </a:r>
                    </a:p>
                  </a:txBody>
                  <a:tcPr marL="9525" marR="9525" marT="9525" marB="0" anchor="b">
                    <a:solidFill>
                      <a:schemeClr val="bg1"/>
                    </a:solidFill>
                  </a:tcPr>
                </a:tc>
              </a:tr>
            </a:tbl>
          </a:graphicData>
        </a:graphic>
      </p:graphicFrame>
      <p:sp>
        <p:nvSpPr>
          <p:cNvPr id="3" name="TextBox 2"/>
          <p:cNvSpPr txBox="1"/>
          <p:nvPr/>
        </p:nvSpPr>
        <p:spPr>
          <a:xfrm>
            <a:off x="2286000" y="304015"/>
            <a:ext cx="3954929" cy="646331"/>
          </a:xfrm>
          <a:prstGeom prst="rect">
            <a:avLst/>
          </a:prstGeom>
          <a:noFill/>
        </p:spPr>
        <p:txBody>
          <a:bodyPr wrap="none" rtlCol="0">
            <a:spAutoFit/>
          </a:bodyPr>
          <a:lstStyle/>
          <a:p>
            <a:r>
              <a:rPr lang="en-US" sz="3600" b="1" dirty="0" smtClean="0">
                <a:latin typeface="Arial" panose="020B0604020202020204" pitchFamily="34" charset="0"/>
                <a:cs typeface="Arial" panose="020B0604020202020204" pitchFamily="34" charset="0"/>
              </a:rPr>
              <a:t>Bylaws Overview</a:t>
            </a:r>
            <a:endParaRPr lang="en-US" sz="3600" b="1" dirty="0">
              <a:latin typeface="Arial" panose="020B0604020202020204" pitchFamily="34" charset="0"/>
              <a:cs typeface="Arial" panose="020B0604020202020204" pitchFamily="34" charset="0"/>
            </a:endParaRPr>
          </a:p>
        </p:txBody>
      </p:sp>
      <p:sp>
        <p:nvSpPr>
          <p:cNvPr id="5" name="TextBox 4"/>
          <p:cNvSpPr txBox="1"/>
          <p:nvPr/>
        </p:nvSpPr>
        <p:spPr>
          <a:xfrm>
            <a:off x="805932" y="5334000"/>
            <a:ext cx="7642605" cy="738664"/>
          </a:xfrm>
          <a:prstGeom prst="rect">
            <a:avLst/>
          </a:prstGeom>
          <a:noFill/>
        </p:spPr>
        <p:txBody>
          <a:bodyPr wrap="none" rtlCol="0">
            <a:spAutoFit/>
          </a:bodyPr>
          <a:lstStyle/>
          <a:p>
            <a:r>
              <a:rPr lang="en-US" sz="1400" b="1" dirty="0" smtClean="0">
                <a:latin typeface="Arial" panose="020B0604020202020204" pitchFamily="34" charset="0"/>
                <a:cs typeface="Arial" panose="020B0604020202020204" pitchFamily="34" charset="0"/>
              </a:rPr>
              <a:t>KEY VERSE:   “As iron sharpens iron, so one man sharpens another.” (Prov. 27:17/ NIV)</a:t>
            </a:r>
          </a:p>
          <a:p>
            <a:r>
              <a:rPr lang="en-US" sz="1400" b="1" dirty="0" smtClean="0">
                <a:latin typeface="Arial" panose="020B0604020202020204" pitchFamily="34" charset="0"/>
                <a:cs typeface="Arial" panose="020B0604020202020204" pitchFamily="34" charset="0"/>
              </a:rPr>
              <a:t>OUR MOTTO:  “Pro </a:t>
            </a:r>
            <a:r>
              <a:rPr lang="en-US" sz="1400" b="1" dirty="0" err="1" smtClean="0">
                <a:latin typeface="Arial" panose="020B0604020202020204" pitchFamily="34" charset="0"/>
                <a:cs typeface="Arial" panose="020B0604020202020204" pitchFamily="34" charset="0"/>
              </a:rPr>
              <a:t>Deo</a:t>
            </a:r>
            <a:r>
              <a:rPr lang="en-US" sz="1400" b="1" dirty="0" smtClean="0">
                <a:latin typeface="Arial" panose="020B0604020202020204" pitchFamily="34" charset="0"/>
                <a:cs typeface="Arial" panose="020B0604020202020204" pitchFamily="34" charset="0"/>
              </a:rPr>
              <a:t> et </a:t>
            </a:r>
            <a:r>
              <a:rPr lang="en-US" sz="1400" b="1" dirty="0" err="1" smtClean="0">
                <a:latin typeface="Arial" panose="020B0604020202020204" pitchFamily="34" charset="0"/>
                <a:cs typeface="Arial" panose="020B0604020202020204" pitchFamily="34" charset="0"/>
              </a:rPr>
              <a:t>Populo</a:t>
            </a:r>
            <a:r>
              <a:rPr lang="en-US" sz="1400" b="1" dirty="0" smtClean="0">
                <a:latin typeface="Arial" panose="020B0604020202020204" pitchFamily="34" charset="0"/>
                <a:cs typeface="Arial" panose="020B0604020202020204" pitchFamily="34" charset="0"/>
              </a:rPr>
              <a:t>” “For God and the People”   </a:t>
            </a:r>
          </a:p>
          <a:p>
            <a:r>
              <a:rPr lang="en-US" sz="1400" b="1" dirty="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a:t>
            </a:r>
            <a:r>
              <a:rPr lang="en-US" sz="1400" b="1" dirty="0" smtClean="0">
                <a:latin typeface="Arial" panose="020B0604020202020204" pitchFamily="34" charset="0"/>
                <a:cs typeface="Arial" panose="020B0604020202020204" pitchFamily="34" charset="0"/>
              </a:rPr>
              <a:t>Connecting God to People and People to God+</a:t>
            </a:r>
            <a:endParaRPr lang="en-US" sz="1400" b="1"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xmlns="" val="2484997571"/>
              </p:ext>
            </p:extLst>
          </p:nvPr>
        </p:nvGraphicFramePr>
        <p:xfrm>
          <a:off x="781050" y="4875905"/>
          <a:ext cx="7696200" cy="318526"/>
        </p:xfrm>
        <a:graphic>
          <a:graphicData uri="http://schemas.openxmlformats.org/drawingml/2006/table">
            <a:tbl>
              <a:tblPr>
                <a:tableStyleId>{284E427A-3D55-4303-BF80-6455036E1DE7}</a:tableStyleId>
              </a:tblPr>
              <a:tblGrid>
                <a:gridCol w="1295400"/>
                <a:gridCol w="6400800"/>
              </a:tblGrid>
              <a:tr h="318526">
                <a:tc>
                  <a:txBody>
                    <a:bodyPr/>
                    <a:lstStyle/>
                    <a:p>
                      <a:pPr algn="ctr"/>
                      <a:r>
                        <a:rPr lang="en-US" sz="1400" b="1" dirty="0" smtClean="0">
                          <a:latin typeface="Arial" panose="020B0604020202020204" pitchFamily="34" charset="0"/>
                          <a:cs typeface="Arial" panose="020B0604020202020204" pitchFamily="34" charset="0"/>
                        </a:rPr>
                        <a:t>XI</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c>
                  <a:txBody>
                    <a:bodyPr/>
                    <a:lstStyle/>
                    <a:p>
                      <a:r>
                        <a:rPr lang="en-US" sz="1400" b="1" dirty="0" smtClean="0">
                          <a:latin typeface="Arial" panose="020B0604020202020204" pitchFamily="34" charset="0"/>
                          <a:cs typeface="Arial" panose="020B0604020202020204" pitchFamily="34" charset="0"/>
                        </a:rPr>
                        <a:t>AMENDMENTS</a:t>
                      </a:r>
                      <a:endParaRPr lang="en-US" sz="1400" b="1" dirty="0">
                        <a:latin typeface="Arial" panose="020B0604020202020204" pitchFamily="34" charset="0"/>
                        <a:cs typeface="Arial" panose="020B0604020202020204" pitchFamily="34" charset="0"/>
                      </a:endParaRPr>
                    </a:p>
                  </a:txBody>
                  <a:tcPr marL="9525" marR="9525" marT="9525" marB="0" anchor="b">
                    <a:solidFill>
                      <a:schemeClr val="bg1"/>
                    </a:solidFill>
                  </a:tcPr>
                </a:tc>
              </a:tr>
            </a:tbl>
          </a:graphicData>
        </a:graphic>
      </p:graphicFrame>
    </p:spTree>
    <p:extLst>
      <p:ext uri="{BB962C8B-B14F-4D97-AF65-F5344CB8AC3E}">
        <p14:creationId xmlns:p14="http://schemas.microsoft.com/office/powerpoint/2010/main" xmlns="" val="37744027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47800" y="401721"/>
            <a:ext cx="5257800" cy="914400"/>
          </a:xfrm>
        </p:spPr>
        <p:txBody>
          <a:bodyPr>
            <a:normAutofit/>
          </a:bodyPr>
          <a:lstStyle/>
          <a:p>
            <a:pPr algn="ctr"/>
            <a:r>
              <a:rPr lang="en-US" sz="3600" b="1" dirty="0" smtClean="0">
                <a:latin typeface="Arial" panose="020B0604020202020204" pitchFamily="34" charset="0"/>
                <a:cs typeface="Arial" panose="020B0604020202020204" pitchFamily="34" charset="0"/>
              </a:rPr>
              <a:t>Strategic Road Map</a:t>
            </a:r>
            <a:endParaRPr lang="en-US" sz="3600" b="1" dirty="0">
              <a:latin typeface="Arial" panose="020B0604020202020204" pitchFamily="34" charset="0"/>
              <a:cs typeface="Arial" panose="020B0604020202020204" pitchFamily="34" charset="0"/>
            </a:endParaRPr>
          </a:p>
        </p:txBody>
      </p:sp>
      <p:cxnSp>
        <p:nvCxnSpPr>
          <p:cNvPr id="5" name="Straight Arrow Connector 4"/>
          <p:cNvCxnSpPr/>
          <p:nvPr/>
        </p:nvCxnSpPr>
        <p:spPr>
          <a:xfrm flipV="1">
            <a:off x="1219200" y="1600200"/>
            <a:ext cx="7552506" cy="472440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676400" y="6210299"/>
            <a:ext cx="3733800" cy="26111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solidFill>
                  <a:schemeClr val="tx1"/>
                </a:solidFill>
              </a:rPr>
              <a:t>Concept </a:t>
            </a:r>
            <a:r>
              <a:rPr lang="en-US" dirty="0" smtClean="0">
                <a:solidFill>
                  <a:schemeClr val="tx1"/>
                </a:solidFill>
              </a:rPr>
              <a:t>Plan and Bylaws &amp; Logo draft</a:t>
            </a:r>
            <a:endParaRPr lang="en-US" dirty="0">
              <a:solidFill>
                <a:schemeClr val="tx1"/>
              </a:solidFill>
            </a:endParaRPr>
          </a:p>
        </p:txBody>
      </p:sp>
      <p:sp>
        <p:nvSpPr>
          <p:cNvPr id="7" name="Text Placeholder 6"/>
          <p:cNvSpPr>
            <a:spLocks noGrp="1"/>
          </p:cNvSpPr>
          <p:nvPr>
            <p:ph type="body" idx="1"/>
          </p:nvPr>
        </p:nvSpPr>
        <p:spPr>
          <a:xfrm>
            <a:off x="3704134" y="4932883"/>
            <a:ext cx="3153866" cy="33289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normAutofit fontScale="62500" lnSpcReduction="20000"/>
          </a:bodyPr>
          <a:lstStyle/>
          <a:p>
            <a:pPr algn="ctr"/>
            <a:r>
              <a:rPr lang="en-US" dirty="0" smtClean="0"/>
              <a:t>HIS Ministry Registration through CPA</a:t>
            </a:r>
            <a:endParaRPr lang="en-US" dirty="0"/>
          </a:p>
        </p:txBody>
      </p:sp>
      <p:sp>
        <p:nvSpPr>
          <p:cNvPr id="8" name="TextBox 7"/>
          <p:cNvSpPr txBox="1"/>
          <p:nvPr/>
        </p:nvSpPr>
        <p:spPr>
          <a:xfrm>
            <a:off x="76200" y="5861750"/>
            <a:ext cx="1316386" cy="369332"/>
          </a:xfrm>
          <a:prstGeom prst="rect">
            <a:avLst/>
          </a:prstGeom>
          <a:noFill/>
        </p:spPr>
        <p:txBody>
          <a:bodyPr wrap="none" rtlCol="0">
            <a:spAutoFit/>
          </a:bodyPr>
          <a:lstStyle/>
          <a:p>
            <a:r>
              <a:rPr lang="en-US" dirty="0" smtClean="0"/>
              <a:t>1 April 2016</a:t>
            </a:r>
            <a:endParaRPr lang="en-US" dirty="0"/>
          </a:p>
        </p:txBody>
      </p:sp>
      <p:sp>
        <p:nvSpPr>
          <p:cNvPr id="9" name="TextBox 8"/>
          <p:cNvSpPr txBox="1"/>
          <p:nvPr/>
        </p:nvSpPr>
        <p:spPr>
          <a:xfrm>
            <a:off x="1981200" y="4621226"/>
            <a:ext cx="1400255" cy="369332"/>
          </a:xfrm>
          <a:prstGeom prst="rect">
            <a:avLst/>
          </a:prstGeom>
          <a:noFill/>
        </p:spPr>
        <p:txBody>
          <a:bodyPr wrap="none" rtlCol="0">
            <a:spAutoFit/>
          </a:bodyPr>
          <a:lstStyle/>
          <a:p>
            <a:r>
              <a:rPr lang="en-US" dirty="0" smtClean="0"/>
              <a:t>25 May 2016</a:t>
            </a:r>
            <a:endParaRPr lang="en-US" dirty="0"/>
          </a:p>
        </p:txBody>
      </p:sp>
      <p:sp>
        <p:nvSpPr>
          <p:cNvPr id="10" name="Rectangle 9"/>
          <p:cNvSpPr/>
          <p:nvPr/>
        </p:nvSpPr>
        <p:spPr>
          <a:xfrm>
            <a:off x="2590800" y="5595902"/>
            <a:ext cx="1752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Decision Making</a:t>
            </a:r>
            <a:endParaRPr lang="en-US" dirty="0"/>
          </a:p>
        </p:txBody>
      </p:sp>
      <p:sp>
        <p:nvSpPr>
          <p:cNvPr id="11" name="TextBox 10"/>
          <p:cNvSpPr txBox="1"/>
          <p:nvPr/>
        </p:nvSpPr>
        <p:spPr>
          <a:xfrm>
            <a:off x="990600" y="5252089"/>
            <a:ext cx="1433406" cy="369332"/>
          </a:xfrm>
          <a:prstGeom prst="rect">
            <a:avLst/>
          </a:prstGeom>
          <a:noFill/>
        </p:spPr>
        <p:txBody>
          <a:bodyPr wrap="none" rtlCol="0">
            <a:spAutoFit/>
          </a:bodyPr>
          <a:lstStyle/>
          <a:p>
            <a:r>
              <a:rPr lang="en-US" dirty="0" smtClean="0"/>
              <a:t>30 April 2016</a:t>
            </a:r>
            <a:endParaRPr lang="en-US" dirty="0"/>
          </a:p>
        </p:txBody>
      </p:sp>
      <p:sp>
        <p:nvSpPr>
          <p:cNvPr id="12" name="Rectangle 11"/>
          <p:cNvSpPr/>
          <p:nvPr/>
        </p:nvSpPr>
        <p:spPr>
          <a:xfrm>
            <a:off x="5452624" y="3839370"/>
            <a:ext cx="2319776" cy="22956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smtClean="0"/>
              <a:t>Website Ministries</a:t>
            </a:r>
            <a:endParaRPr lang="en-US" dirty="0"/>
          </a:p>
        </p:txBody>
      </p:sp>
      <p:sp>
        <p:nvSpPr>
          <p:cNvPr id="13" name="Rectangle 12"/>
          <p:cNvSpPr/>
          <p:nvPr/>
        </p:nvSpPr>
        <p:spPr>
          <a:xfrm>
            <a:off x="5562601" y="1600200"/>
            <a:ext cx="2666999" cy="2286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solidFill>
                  <a:srgbClr val="C00000"/>
                </a:solidFill>
              </a:rPr>
              <a:t>Home</a:t>
            </a:r>
            <a:r>
              <a:rPr lang="en-US" dirty="0" smtClean="0"/>
              <a:t> </a:t>
            </a:r>
            <a:r>
              <a:rPr lang="en-US" dirty="0" smtClean="0">
                <a:solidFill>
                  <a:srgbClr val="C00000"/>
                </a:solidFill>
              </a:rPr>
              <a:t>&amp; Abroad Ministries</a:t>
            </a:r>
            <a:endParaRPr lang="en-US" dirty="0">
              <a:solidFill>
                <a:srgbClr val="C00000"/>
              </a:solidFill>
            </a:endParaRPr>
          </a:p>
        </p:txBody>
      </p:sp>
      <p:sp>
        <p:nvSpPr>
          <p:cNvPr id="14" name="TextBox 13"/>
          <p:cNvSpPr txBox="1"/>
          <p:nvPr/>
        </p:nvSpPr>
        <p:spPr>
          <a:xfrm>
            <a:off x="3683960" y="3562377"/>
            <a:ext cx="1345240" cy="369332"/>
          </a:xfrm>
          <a:prstGeom prst="rect">
            <a:avLst/>
          </a:prstGeom>
          <a:noFill/>
        </p:spPr>
        <p:txBody>
          <a:bodyPr wrap="none" rtlCol="0">
            <a:spAutoFit/>
          </a:bodyPr>
          <a:lstStyle/>
          <a:p>
            <a:r>
              <a:rPr lang="en-US" dirty="0" smtClean="0"/>
              <a:t>15 July 2016</a:t>
            </a:r>
            <a:endParaRPr lang="en-US" dirty="0"/>
          </a:p>
        </p:txBody>
      </p:sp>
      <p:sp>
        <p:nvSpPr>
          <p:cNvPr id="15" name="TextBox 14"/>
          <p:cNvSpPr txBox="1"/>
          <p:nvPr/>
        </p:nvSpPr>
        <p:spPr>
          <a:xfrm>
            <a:off x="5943600" y="1779155"/>
            <a:ext cx="1981568" cy="369332"/>
          </a:xfrm>
          <a:prstGeom prst="rect">
            <a:avLst/>
          </a:prstGeom>
          <a:noFill/>
        </p:spPr>
        <p:txBody>
          <a:bodyPr wrap="none" rtlCol="0">
            <a:spAutoFit/>
          </a:bodyPr>
          <a:lstStyle/>
          <a:p>
            <a:r>
              <a:rPr lang="en-US" dirty="0" smtClean="0"/>
              <a:t>15 November 2016</a:t>
            </a:r>
            <a:endParaRPr lang="en-US" dirty="0"/>
          </a:p>
        </p:txBody>
      </p:sp>
      <p:sp>
        <p:nvSpPr>
          <p:cNvPr id="16" name="Rectangle 15"/>
          <p:cNvSpPr/>
          <p:nvPr/>
        </p:nvSpPr>
        <p:spPr>
          <a:xfrm>
            <a:off x="7301385" y="2595034"/>
            <a:ext cx="1735211" cy="20373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Korea Ministries</a:t>
            </a:r>
            <a:endParaRPr lang="en-US" dirty="0">
              <a:solidFill>
                <a:schemeClr val="tx1"/>
              </a:solidFill>
            </a:endParaRPr>
          </a:p>
        </p:txBody>
      </p:sp>
      <p:sp>
        <p:nvSpPr>
          <p:cNvPr id="2" name="TextBox 1"/>
          <p:cNvSpPr txBox="1"/>
          <p:nvPr/>
        </p:nvSpPr>
        <p:spPr>
          <a:xfrm>
            <a:off x="5029200" y="2296511"/>
            <a:ext cx="2026196" cy="369332"/>
          </a:xfrm>
          <a:prstGeom prst="rect">
            <a:avLst/>
          </a:prstGeom>
          <a:noFill/>
        </p:spPr>
        <p:txBody>
          <a:bodyPr wrap="none" rtlCol="0">
            <a:spAutoFit/>
          </a:bodyPr>
          <a:lstStyle/>
          <a:p>
            <a:r>
              <a:rPr lang="en-US" dirty="0" smtClean="0"/>
              <a:t>28 September 2016</a:t>
            </a:r>
            <a:endParaRPr lang="en-US" dirty="0"/>
          </a:p>
        </p:txBody>
      </p:sp>
      <p:sp>
        <p:nvSpPr>
          <p:cNvPr id="17" name="Rectangle 16"/>
          <p:cNvSpPr/>
          <p:nvPr/>
        </p:nvSpPr>
        <p:spPr>
          <a:xfrm>
            <a:off x="6335358" y="3256422"/>
            <a:ext cx="2269475" cy="22956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smtClean="0"/>
              <a:t>Coordinate Ministries</a:t>
            </a:r>
            <a:endParaRPr lang="en-US" dirty="0"/>
          </a:p>
        </p:txBody>
      </p:sp>
      <p:sp>
        <p:nvSpPr>
          <p:cNvPr id="4" name="TextBox 3"/>
          <p:cNvSpPr txBox="1"/>
          <p:nvPr/>
        </p:nvSpPr>
        <p:spPr>
          <a:xfrm>
            <a:off x="4343400" y="2973498"/>
            <a:ext cx="1642437" cy="369332"/>
          </a:xfrm>
          <a:prstGeom prst="rect">
            <a:avLst/>
          </a:prstGeom>
          <a:noFill/>
        </p:spPr>
        <p:txBody>
          <a:bodyPr wrap="none" rtlCol="0">
            <a:spAutoFit/>
          </a:bodyPr>
          <a:lstStyle/>
          <a:p>
            <a:r>
              <a:rPr lang="en-US" dirty="0" smtClean="0"/>
              <a:t>15 August 2016</a:t>
            </a:r>
            <a:endParaRPr lang="en-US" dirty="0"/>
          </a:p>
        </p:txBody>
      </p:sp>
      <p:sp>
        <p:nvSpPr>
          <p:cNvPr id="18" name="Rectangle 17"/>
          <p:cNvSpPr/>
          <p:nvPr/>
        </p:nvSpPr>
        <p:spPr>
          <a:xfrm>
            <a:off x="4555165" y="4391663"/>
            <a:ext cx="2074235" cy="22956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smtClean="0"/>
              <a:t>Develop Ministries</a:t>
            </a:r>
            <a:endParaRPr lang="en-US" dirty="0"/>
          </a:p>
        </p:txBody>
      </p:sp>
      <p:sp>
        <p:nvSpPr>
          <p:cNvPr id="20" name="TextBox 19"/>
          <p:cNvSpPr txBox="1"/>
          <p:nvPr/>
        </p:nvSpPr>
        <p:spPr>
          <a:xfrm>
            <a:off x="2819400" y="4068933"/>
            <a:ext cx="1425390" cy="369332"/>
          </a:xfrm>
          <a:prstGeom prst="rect">
            <a:avLst/>
          </a:prstGeom>
          <a:noFill/>
        </p:spPr>
        <p:txBody>
          <a:bodyPr wrap="none" rtlCol="0">
            <a:spAutoFit/>
          </a:bodyPr>
          <a:lstStyle/>
          <a:p>
            <a:r>
              <a:rPr lang="en-US" dirty="0" smtClean="0"/>
              <a:t>15 June 2016</a:t>
            </a:r>
            <a:endParaRPr lang="en-US" dirty="0"/>
          </a:p>
        </p:txBody>
      </p:sp>
      <p:pic>
        <p:nvPicPr>
          <p:cNvPr id="22" name="Picture 10" descr="world-3a1"/>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86793" y="2001566"/>
            <a:ext cx="1746775" cy="15119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 name="Picture 11" descr="world-3c1"/>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456383" y="2009934"/>
            <a:ext cx="1716633" cy="15119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5-Point Star 20"/>
          <p:cNvSpPr/>
          <p:nvPr/>
        </p:nvSpPr>
        <p:spPr>
          <a:xfrm>
            <a:off x="1316386" y="6019800"/>
            <a:ext cx="283814"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5-Point Star 24"/>
          <p:cNvSpPr/>
          <p:nvPr/>
        </p:nvSpPr>
        <p:spPr>
          <a:xfrm>
            <a:off x="7010400" y="24384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5-Point Star 25"/>
          <p:cNvSpPr/>
          <p:nvPr/>
        </p:nvSpPr>
        <p:spPr>
          <a:xfrm>
            <a:off x="5943600" y="31242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5-Point Star 26"/>
          <p:cNvSpPr/>
          <p:nvPr/>
        </p:nvSpPr>
        <p:spPr>
          <a:xfrm>
            <a:off x="5050186" y="36576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5-Point Star 27"/>
          <p:cNvSpPr/>
          <p:nvPr/>
        </p:nvSpPr>
        <p:spPr>
          <a:xfrm>
            <a:off x="4211986" y="41910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5-Point Star 28"/>
          <p:cNvSpPr/>
          <p:nvPr/>
        </p:nvSpPr>
        <p:spPr>
          <a:xfrm>
            <a:off x="3373786" y="4724400"/>
            <a:ext cx="283814" cy="304800"/>
          </a:xfrm>
          <a:prstGeom prst="star5">
            <a:avLst>
              <a:gd name="adj" fmla="val 13616"/>
              <a:gd name="hf" fmla="val 105146"/>
              <a:gd name="vf" fmla="val 11055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5-Point Star 29"/>
          <p:cNvSpPr/>
          <p:nvPr/>
        </p:nvSpPr>
        <p:spPr>
          <a:xfrm>
            <a:off x="2306986" y="5410200"/>
            <a:ext cx="283814" cy="3048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5-Point Star 30"/>
          <p:cNvSpPr/>
          <p:nvPr/>
        </p:nvSpPr>
        <p:spPr>
          <a:xfrm>
            <a:off x="7945786" y="1905000"/>
            <a:ext cx="283814" cy="304800"/>
          </a:xfrm>
          <a:prstGeom prst="star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6293222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properties xmlns:p="http://schemas.microsoft.com/office/2006/metadata/properties" xmlns:xsi="http://www.w3.org/2001/XMLSchema-instance" xmlns:pc="http://schemas.microsoft.com/office/infopath/2007/PartnerControls">
  <documentManagement>
    <SlideDescription xmlns="http://schemas.microsoft.com/sharepoint/v3" xsi:nil="true"/>
    <Presentation xmlns="http://schemas.microsoft.com/sharepoint/v3">G6 S6 Meeting 11 SEPT 14</Presentation>
  </documentManagement>
</p:properties>
</file>

<file path=customXml/item2.xml><?xml version="1.0" encoding="utf-8"?>
<ct:contentTypeSchema xmlns:ct="http://schemas.microsoft.com/office/2006/metadata/contentType" xmlns:ma="http://schemas.microsoft.com/office/2006/metadata/properties/metaAttributes" ct:_="" ma:_="" ma:contentTypeName="Slide" ma:contentTypeID="0x010100A22E315B1F3C42B49A0E90D2F9AB5AB1005DC18FE54572C54FB8E7F3B2B88F68CD" ma:contentTypeVersion="0" ma:contentTypeDescription="Microsoft PowerPoint Slide" ma:contentTypeScope="" ma:versionID="3726481142998fad689beaffd91e5508">
  <xsd:schema xmlns:xsd="http://www.w3.org/2001/XMLSchema" xmlns:xs="http://www.w3.org/2001/XMLSchema" xmlns:p="http://schemas.microsoft.com/office/2006/metadata/properties" xmlns:ns2="http://schemas.microsoft.com/sharepoint/v3" targetNamespace="http://schemas.microsoft.com/office/2006/metadata/properties" ma:root="true" ma:fieldsID="8d2c4cf4fb3bc1763f929530245f4c32" ns2:_="">
    <xsd:import namespace="http://schemas.microsoft.com/sharepoint/v3"/>
    <xsd:element name="properties">
      <xsd:complexType>
        <xsd:sequence>
          <xsd:element name="documentManagement">
            <xsd:complexType>
              <xsd:all>
                <xsd:element ref="ns2:Presentation" minOccurs="0"/>
                <xsd:element ref="ns2:SlideDescrip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resentation" ma:index="1" nillable="true" ma:displayName="Presentation" ma:internalName="Presentation">
      <xsd:simpleType>
        <xsd:restriction base="dms:Text"/>
      </xsd:simpleType>
    </xsd:element>
    <xsd:element name="SlideDescription" ma:index="2" nillable="true" ma:displayName="Description" ma:internalName="SlideDescript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xsd:element ref="dc:title" minOccurs="0" maxOccurs="1" ma:index="0"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B2AF73-7FBF-47AA-BDAB-0AD7FB83B72A}">
  <ds:schemaRefs>
    <ds:schemaRef ds:uri="http://www.w3.org/XML/1998/namespace"/>
    <ds:schemaRef ds:uri="http://schemas.microsoft.com/office/2006/documentManagement/types"/>
    <ds:schemaRef ds:uri="http://schemas.microsoft.com/sharepoint/v3"/>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B3C61D4-09D8-4878-848E-87EB1811C8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5214</TotalTime>
  <Words>1582</Words>
  <Application>Microsoft Office PowerPoint</Application>
  <PresentationFormat>On-screen Show (4:3)</PresentationFormat>
  <Paragraphs>320</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Agenda</vt:lpstr>
      <vt:lpstr>Slide 3</vt:lpstr>
      <vt:lpstr>HIS Ministry Planning Overview</vt:lpstr>
      <vt:lpstr>     </vt:lpstr>
      <vt:lpstr>Projected Ministries</vt:lpstr>
      <vt:lpstr>     </vt:lpstr>
      <vt:lpstr>     </vt:lpstr>
      <vt:lpstr>Strategic Road Map</vt:lpstr>
      <vt:lpstr>Strategic Road Map</vt:lpstr>
      <vt:lpstr>Way Ahead</vt:lpstr>
      <vt:lpstr>Acronyms</vt:lpstr>
      <vt:lpstr>Slide 13</vt:lpstr>
      <vt:lpstr>Registration Form</vt:lpstr>
    </vt:vector>
  </TitlesOfParts>
  <Company>United States Army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G6 S6 Meeting 11 SEPT 14</dc:title>
  <dc:creator>Moore, Mathew W MAJ MIL USA FORSCOM</dc:creator>
  <cp:lastModifiedBy>owner</cp:lastModifiedBy>
  <cp:revision>489</cp:revision>
  <cp:lastPrinted>2016-05-24T20:27:32Z</cp:lastPrinted>
  <dcterms:created xsi:type="dcterms:W3CDTF">2014-08-13T17:30:30Z</dcterms:created>
  <dcterms:modified xsi:type="dcterms:W3CDTF">2016-07-29T12:35:21Z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0x010100A22E315B1F3C42B49A0E90D2F9AB5AB1005DC18FE54572C54FB8E7F3B2B88F68CD</vt:lpwstr>
  </property>
  <property fmtid="{D5CDD505-2E9C-101B-9397-08002B2CF9AE}" pid="3" name="ContentType">
    <vt:lpwstr>Slide</vt:lpwstr>
  </property>
  <property fmtid="{D5CDD505-2E9C-101B-9397-08002B2CF9AE}" pid="4" name="Presentation">
    <vt:lpwstr>G6 S6 Meeting 11 SEPT 14</vt:lpwstr>
  </property>
  <property fmtid="{D5CDD505-2E9C-101B-9397-08002B2CF9AE}" pid="5" name="SlideDescription">
    <vt:lpwstr/>
  </property>
</Properties>
</file>